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1" r:id="rId1"/>
    <p:sldMasterId id="2147484165" r:id="rId2"/>
    <p:sldMasterId id="2147484177" r:id="rId3"/>
    <p:sldMasterId id="2147484190" r:id="rId4"/>
  </p:sldMasterIdLst>
  <p:notesMasterIdLst>
    <p:notesMasterId r:id="rId59"/>
  </p:notesMasterIdLst>
  <p:sldIdLst>
    <p:sldId id="551" r:id="rId5"/>
    <p:sldId id="554" r:id="rId6"/>
    <p:sldId id="553" r:id="rId7"/>
    <p:sldId id="473" r:id="rId8"/>
    <p:sldId id="542" r:id="rId9"/>
    <p:sldId id="543" r:id="rId10"/>
    <p:sldId id="544" r:id="rId11"/>
    <p:sldId id="559" r:id="rId12"/>
    <p:sldId id="479" r:id="rId13"/>
    <p:sldId id="480" r:id="rId14"/>
    <p:sldId id="481" r:id="rId15"/>
    <p:sldId id="482" r:id="rId16"/>
    <p:sldId id="556" r:id="rId17"/>
    <p:sldId id="483" r:id="rId18"/>
    <p:sldId id="562" r:id="rId19"/>
    <p:sldId id="564" r:id="rId20"/>
    <p:sldId id="485" r:id="rId21"/>
    <p:sldId id="486" r:id="rId22"/>
    <p:sldId id="487" r:id="rId23"/>
    <p:sldId id="488" r:id="rId24"/>
    <p:sldId id="490" r:id="rId25"/>
    <p:sldId id="491" r:id="rId26"/>
    <p:sldId id="492" r:id="rId27"/>
    <p:sldId id="493" r:id="rId28"/>
    <p:sldId id="494" r:id="rId29"/>
    <p:sldId id="495" r:id="rId30"/>
    <p:sldId id="496" r:id="rId31"/>
    <p:sldId id="508" r:id="rId32"/>
    <p:sldId id="509" r:id="rId33"/>
    <p:sldId id="510" r:id="rId34"/>
    <p:sldId id="511" r:id="rId35"/>
    <p:sldId id="512" r:id="rId36"/>
    <p:sldId id="534" r:id="rId37"/>
    <p:sldId id="519" r:id="rId38"/>
    <p:sldId id="521" r:id="rId39"/>
    <p:sldId id="522" r:id="rId40"/>
    <p:sldId id="523" r:id="rId41"/>
    <p:sldId id="524" r:id="rId42"/>
    <p:sldId id="566" r:id="rId43"/>
    <p:sldId id="567" r:id="rId44"/>
    <p:sldId id="525" r:id="rId45"/>
    <p:sldId id="526" r:id="rId46"/>
    <p:sldId id="547" r:id="rId47"/>
    <p:sldId id="549" r:id="rId48"/>
    <p:sldId id="513" r:id="rId49"/>
    <p:sldId id="514" r:id="rId50"/>
    <p:sldId id="515" r:id="rId51"/>
    <p:sldId id="516" r:id="rId52"/>
    <p:sldId id="539" r:id="rId53"/>
    <p:sldId id="540" r:id="rId54"/>
    <p:sldId id="537" r:id="rId55"/>
    <p:sldId id="517" r:id="rId56"/>
    <p:sldId id="572" r:id="rId57"/>
    <p:sldId id="570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6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66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66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66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66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66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66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66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66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11" autoAdjust="0"/>
    <p:restoredTop sz="94673" autoAdjust="0"/>
  </p:normalViewPr>
  <p:slideViewPr>
    <p:cSldViewPr snapToGrid="0">
      <p:cViewPr>
        <p:scale>
          <a:sx n="90" d="100"/>
          <a:sy n="90" d="100"/>
        </p:scale>
        <p:origin x="-37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0A1DCE-ECDE-4D7D-8081-1356BB4ADF07}" type="doc">
      <dgm:prSet loTypeId="urn:microsoft.com/office/officeart/2005/8/layout/radial5" loCatId="relationship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id-ID"/>
        </a:p>
      </dgm:t>
    </dgm:pt>
    <dgm:pt modelId="{22F18B4D-FDDF-4A02-9D13-2D4A6F33AF03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rgbClr val="C00000"/>
        </a:solidFill>
      </dgm:spPr>
      <dgm:t>
        <a:bodyPr/>
        <a:lstStyle/>
        <a:p>
          <a:r>
            <a:rPr lang="id-ID" dirty="0" smtClean="0"/>
            <a:t>30</a:t>
          </a:r>
          <a:endParaRPr lang="id-ID" dirty="0"/>
        </a:p>
      </dgm:t>
    </dgm:pt>
    <dgm:pt modelId="{ABC7C3F6-2629-4F8E-8960-46685655B14E}" type="parTrans" cxnId="{41E48546-D94C-4487-9D9B-8FEEA0BC568C}">
      <dgm:prSet/>
      <dgm:spPr/>
      <dgm:t>
        <a:bodyPr/>
        <a:lstStyle/>
        <a:p>
          <a:endParaRPr lang="id-ID"/>
        </a:p>
      </dgm:t>
    </dgm:pt>
    <dgm:pt modelId="{21F3D573-AB15-4703-8F83-1390251C6FBA}" type="sibTrans" cxnId="{41E48546-D94C-4487-9D9B-8FEEA0BC568C}">
      <dgm:prSet/>
      <dgm:spPr/>
      <dgm:t>
        <a:bodyPr/>
        <a:lstStyle/>
        <a:p>
          <a:endParaRPr lang="id-ID"/>
        </a:p>
      </dgm:t>
    </dgm:pt>
    <dgm:pt modelId="{56C09CEE-2ED7-4361-B741-36927D4597AB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id-ID" sz="1600" b="1" dirty="0" smtClean="0">
              <a:solidFill>
                <a:schemeClr val="bg1"/>
              </a:solidFill>
              <a:latin typeface="Arial Black" pitchFamily="34" charset="0"/>
            </a:rPr>
            <a:t>KERUGIAN KEUANGAN NEGARA</a:t>
          </a:r>
          <a:endParaRPr lang="id-ID" sz="1600" b="1" dirty="0">
            <a:solidFill>
              <a:schemeClr val="bg1"/>
            </a:solidFill>
            <a:latin typeface="Arial Black" pitchFamily="34" charset="0"/>
          </a:endParaRPr>
        </a:p>
      </dgm:t>
    </dgm:pt>
    <dgm:pt modelId="{C39A1910-5878-4200-B11B-2D3A9BDBCBDC}" type="parTrans" cxnId="{C046C11F-C4BD-46D3-9F1F-CBCD4512BE04}">
      <dgm:prSet/>
      <dgm:spPr/>
      <dgm:t>
        <a:bodyPr/>
        <a:lstStyle/>
        <a:p>
          <a:endParaRPr lang="id-ID"/>
        </a:p>
      </dgm:t>
    </dgm:pt>
    <dgm:pt modelId="{AD98D475-F052-4642-9394-8C814779D82B}" type="sibTrans" cxnId="{C046C11F-C4BD-46D3-9F1F-CBCD4512BE04}">
      <dgm:prSet/>
      <dgm:spPr/>
      <dgm:t>
        <a:bodyPr/>
        <a:lstStyle/>
        <a:p>
          <a:endParaRPr lang="id-ID"/>
        </a:p>
      </dgm:t>
    </dgm:pt>
    <dgm:pt modelId="{6334127E-070F-4A28-B3A3-06E27D0B3E9C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id-ID" sz="1400" dirty="0" smtClean="0">
              <a:latin typeface="Arial Black" pitchFamily="34" charset="0"/>
            </a:rPr>
            <a:t>SUAP MENYUAP</a:t>
          </a:r>
          <a:endParaRPr lang="id-ID" sz="1400" dirty="0">
            <a:latin typeface="Arial Black" pitchFamily="34" charset="0"/>
          </a:endParaRPr>
        </a:p>
      </dgm:t>
    </dgm:pt>
    <dgm:pt modelId="{C8F25949-B64D-4497-AD00-8D3086F67485}" type="parTrans" cxnId="{6DAC6D2C-F75E-4516-A27F-D93FC0A2CA1F}">
      <dgm:prSet/>
      <dgm:spPr/>
      <dgm:t>
        <a:bodyPr/>
        <a:lstStyle/>
        <a:p>
          <a:endParaRPr lang="id-ID"/>
        </a:p>
      </dgm:t>
    </dgm:pt>
    <dgm:pt modelId="{652F0E9A-B3FB-4AFB-BD23-042ECB3888B7}" type="sibTrans" cxnId="{6DAC6D2C-F75E-4516-A27F-D93FC0A2CA1F}">
      <dgm:prSet/>
      <dgm:spPr/>
      <dgm:t>
        <a:bodyPr/>
        <a:lstStyle/>
        <a:p>
          <a:endParaRPr lang="id-ID"/>
        </a:p>
      </dgm:t>
    </dgm:pt>
    <dgm:pt modelId="{9ABA4FCF-0C61-4216-945E-D7D436EA346A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id-ID" sz="1400" dirty="0" smtClean="0">
              <a:latin typeface="Arial Black" pitchFamily="34" charset="0"/>
            </a:rPr>
            <a:t>PENGGELAPAN DALAM JABATAN</a:t>
          </a:r>
          <a:endParaRPr lang="id-ID" sz="1400" dirty="0">
            <a:latin typeface="Arial Black" pitchFamily="34" charset="0"/>
          </a:endParaRPr>
        </a:p>
      </dgm:t>
    </dgm:pt>
    <dgm:pt modelId="{8EDDC688-A676-4F88-AF8B-9BC6891F4AB6}" type="parTrans" cxnId="{18029CE1-0C60-4038-8BFE-C32B48D94EC1}">
      <dgm:prSet/>
      <dgm:spPr/>
      <dgm:t>
        <a:bodyPr/>
        <a:lstStyle/>
        <a:p>
          <a:endParaRPr lang="id-ID"/>
        </a:p>
      </dgm:t>
    </dgm:pt>
    <dgm:pt modelId="{7D6FC47C-797D-4AB0-AABF-751FD7B58089}" type="sibTrans" cxnId="{18029CE1-0C60-4038-8BFE-C32B48D94EC1}">
      <dgm:prSet/>
      <dgm:spPr/>
      <dgm:t>
        <a:bodyPr/>
        <a:lstStyle/>
        <a:p>
          <a:endParaRPr lang="id-ID"/>
        </a:p>
      </dgm:t>
    </dgm:pt>
    <dgm:pt modelId="{AA21FC4E-6A44-4841-AC81-75D539B103DB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id-ID" sz="1400" dirty="0" smtClean="0">
              <a:latin typeface="Arial Black" pitchFamily="34" charset="0"/>
            </a:rPr>
            <a:t>PEMERASAN</a:t>
          </a:r>
          <a:endParaRPr lang="id-ID" sz="1400" dirty="0">
            <a:latin typeface="Arial Black" pitchFamily="34" charset="0"/>
          </a:endParaRPr>
        </a:p>
      </dgm:t>
    </dgm:pt>
    <dgm:pt modelId="{3ABAB274-B10A-4B42-A229-3DD0FB802145}" type="parTrans" cxnId="{EF93304F-74B3-4F2C-9797-8B46CD82AE3A}">
      <dgm:prSet/>
      <dgm:spPr/>
      <dgm:t>
        <a:bodyPr/>
        <a:lstStyle/>
        <a:p>
          <a:endParaRPr lang="id-ID"/>
        </a:p>
      </dgm:t>
    </dgm:pt>
    <dgm:pt modelId="{8A82DA00-DAFA-41B4-893C-3D1976EFF757}" type="sibTrans" cxnId="{EF93304F-74B3-4F2C-9797-8B46CD82AE3A}">
      <dgm:prSet/>
      <dgm:spPr/>
      <dgm:t>
        <a:bodyPr/>
        <a:lstStyle/>
        <a:p>
          <a:endParaRPr lang="id-ID"/>
        </a:p>
      </dgm:t>
    </dgm:pt>
    <dgm:pt modelId="{1F400F35-D4BE-447D-8E7A-D7D9A659A6B6}">
      <dgm:prSet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id-ID" sz="1400" dirty="0" smtClean="0">
              <a:latin typeface="Arial Black" pitchFamily="34" charset="0"/>
            </a:rPr>
            <a:t>PERBUATAN CURANG</a:t>
          </a:r>
          <a:endParaRPr lang="id-ID" sz="1400" dirty="0">
            <a:latin typeface="Arial Black" pitchFamily="34" charset="0"/>
          </a:endParaRPr>
        </a:p>
      </dgm:t>
    </dgm:pt>
    <dgm:pt modelId="{26373188-A06C-4D3C-99D8-714578E94DC1}" type="parTrans" cxnId="{17509991-58BE-4EFF-849B-BF200F3081AF}">
      <dgm:prSet/>
      <dgm:spPr/>
      <dgm:t>
        <a:bodyPr/>
        <a:lstStyle/>
        <a:p>
          <a:endParaRPr lang="id-ID"/>
        </a:p>
      </dgm:t>
    </dgm:pt>
    <dgm:pt modelId="{3FDD6F7C-3D78-4D35-97AA-FD3EFD9AB42D}" type="sibTrans" cxnId="{17509991-58BE-4EFF-849B-BF200F3081AF}">
      <dgm:prSet/>
      <dgm:spPr/>
      <dgm:t>
        <a:bodyPr/>
        <a:lstStyle/>
        <a:p>
          <a:endParaRPr lang="id-ID"/>
        </a:p>
      </dgm:t>
    </dgm:pt>
    <dgm:pt modelId="{E3BE9AD9-874D-4984-8AC7-FE9E477BCC2E}">
      <dgm:prSet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id-ID" sz="1400" dirty="0" smtClean="0">
              <a:latin typeface="Arial Black" pitchFamily="34" charset="0"/>
            </a:rPr>
            <a:t>COI DALAM PENGADAAN</a:t>
          </a:r>
          <a:endParaRPr lang="id-ID" sz="1400" dirty="0">
            <a:latin typeface="Arial Black" pitchFamily="34" charset="0"/>
          </a:endParaRPr>
        </a:p>
      </dgm:t>
    </dgm:pt>
    <dgm:pt modelId="{6505BAD2-4AB2-4BF7-974D-05BEAD9A2B64}" type="parTrans" cxnId="{84ABD90E-5491-471A-946A-E81DC410BBF4}">
      <dgm:prSet/>
      <dgm:spPr/>
      <dgm:t>
        <a:bodyPr/>
        <a:lstStyle/>
        <a:p>
          <a:endParaRPr lang="id-ID"/>
        </a:p>
      </dgm:t>
    </dgm:pt>
    <dgm:pt modelId="{BBE166FA-9A1A-4896-83FD-32FF189BBA1F}" type="sibTrans" cxnId="{84ABD90E-5491-471A-946A-E81DC410BBF4}">
      <dgm:prSet/>
      <dgm:spPr/>
      <dgm:t>
        <a:bodyPr/>
        <a:lstStyle/>
        <a:p>
          <a:endParaRPr lang="id-ID"/>
        </a:p>
      </dgm:t>
    </dgm:pt>
    <dgm:pt modelId="{5AB31018-3FA2-49E1-8CF0-EBC371543969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rgbClr val="00FF00">
            <a:alpha val="89804"/>
          </a:srgbClr>
        </a:solidFill>
      </dgm:spPr>
      <dgm:t>
        <a:bodyPr/>
        <a:lstStyle/>
        <a:p>
          <a:r>
            <a:rPr lang="id-ID" sz="1800" b="0" dirty="0" smtClean="0">
              <a:solidFill>
                <a:schemeClr val="tx1"/>
              </a:solidFill>
              <a:latin typeface="Arial Black" pitchFamily="34" charset="0"/>
            </a:rPr>
            <a:t>GRATIFIKASI</a:t>
          </a:r>
          <a:endParaRPr lang="id-ID" sz="1800" b="0" dirty="0">
            <a:solidFill>
              <a:schemeClr val="tx1"/>
            </a:solidFill>
            <a:latin typeface="Arial Black" pitchFamily="34" charset="0"/>
          </a:endParaRPr>
        </a:p>
      </dgm:t>
    </dgm:pt>
    <dgm:pt modelId="{E3F7B544-5B62-44B3-9C05-9F63444F79C2}" type="parTrans" cxnId="{14889FAC-3E70-409F-811A-793313FDD47E}">
      <dgm:prSet/>
      <dgm:spPr/>
      <dgm:t>
        <a:bodyPr/>
        <a:lstStyle/>
        <a:p>
          <a:endParaRPr lang="id-ID"/>
        </a:p>
      </dgm:t>
    </dgm:pt>
    <dgm:pt modelId="{517F73E3-A7E3-4FD9-AB49-4783D71C2F76}" type="sibTrans" cxnId="{14889FAC-3E70-409F-811A-793313FDD47E}">
      <dgm:prSet/>
      <dgm:spPr/>
      <dgm:t>
        <a:bodyPr/>
        <a:lstStyle/>
        <a:p>
          <a:endParaRPr lang="id-ID"/>
        </a:p>
      </dgm:t>
    </dgm:pt>
    <dgm:pt modelId="{C9ECDC80-29BA-4C01-AFA8-FE3853862A00}" type="pres">
      <dgm:prSet presAssocID="{E00A1DCE-ECDE-4D7D-8081-1356BB4ADF0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A3F9ACAA-66B1-4897-A070-8A486DBDBA7A}" type="pres">
      <dgm:prSet presAssocID="{22F18B4D-FDDF-4A02-9D13-2D4A6F33AF03}" presName="centerShape" presStyleLbl="node0" presStyleIdx="0" presStyleCnt="1"/>
      <dgm:spPr/>
      <dgm:t>
        <a:bodyPr/>
        <a:lstStyle/>
        <a:p>
          <a:endParaRPr lang="id-ID"/>
        </a:p>
      </dgm:t>
    </dgm:pt>
    <dgm:pt modelId="{DF45B13B-63B0-4240-843B-FA3138147280}" type="pres">
      <dgm:prSet presAssocID="{C39A1910-5878-4200-B11B-2D3A9BDBCBDC}" presName="parTrans" presStyleLbl="sibTrans2D1" presStyleIdx="0" presStyleCnt="7"/>
      <dgm:spPr/>
      <dgm:t>
        <a:bodyPr/>
        <a:lstStyle/>
        <a:p>
          <a:endParaRPr lang="id-ID"/>
        </a:p>
      </dgm:t>
    </dgm:pt>
    <dgm:pt modelId="{87C341B7-5744-4B66-B91B-275E8DA28A28}" type="pres">
      <dgm:prSet presAssocID="{C39A1910-5878-4200-B11B-2D3A9BDBCBDC}" presName="connectorText" presStyleLbl="sibTrans2D1" presStyleIdx="0" presStyleCnt="7"/>
      <dgm:spPr/>
      <dgm:t>
        <a:bodyPr/>
        <a:lstStyle/>
        <a:p>
          <a:endParaRPr lang="id-ID"/>
        </a:p>
      </dgm:t>
    </dgm:pt>
    <dgm:pt modelId="{3ABBF306-2290-4631-BF43-C34C2D82679E}" type="pres">
      <dgm:prSet presAssocID="{56C09CEE-2ED7-4361-B741-36927D4597AB}" presName="node" presStyleLbl="node1" presStyleIdx="0" presStyleCnt="7" custScaleX="140620" custScaleY="10041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EA8D580-E9F2-4642-A8B2-802990449F06}" type="pres">
      <dgm:prSet presAssocID="{C8F25949-B64D-4497-AD00-8D3086F67485}" presName="parTrans" presStyleLbl="sibTrans2D1" presStyleIdx="1" presStyleCnt="7"/>
      <dgm:spPr/>
      <dgm:t>
        <a:bodyPr/>
        <a:lstStyle/>
        <a:p>
          <a:endParaRPr lang="id-ID"/>
        </a:p>
      </dgm:t>
    </dgm:pt>
    <dgm:pt modelId="{ABCCA6A7-364F-4F94-AF6F-E08B740D72D1}" type="pres">
      <dgm:prSet presAssocID="{C8F25949-B64D-4497-AD00-8D3086F67485}" presName="connectorText" presStyleLbl="sibTrans2D1" presStyleIdx="1" presStyleCnt="7"/>
      <dgm:spPr/>
      <dgm:t>
        <a:bodyPr/>
        <a:lstStyle/>
        <a:p>
          <a:endParaRPr lang="id-ID"/>
        </a:p>
      </dgm:t>
    </dgm:pt>
    <dgm:pt modelId="{C887B318-B7B2-4300-86B4-D1F27632C230}" type="pres">
      <dgm:prSet presAssocID="{6334127E-070F-4A28-B3A3-06E27D0B3E9C}" presName="node" presStyleLbl="node1" presStyleIdx="1" presStyleCnt="7" custScaleX="144552" custRadScaleRad="104669" custRadScaleInc="2140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647EEDA-7090-4E17-B797-DCD81A099F42}" type="pres">
      <dgm:prSet presAssocID="{8EDDC688-A676-4F88-AF8B-9BC6891F4AB6}" presName="parTrans" presStyleLbl="sibTrans2D1" presStyleIdx="2" presStyleCnt="7"/>
      <dgm:spPr/>
      <dgm:t>
        <a:bodyPr/>
        <a:lstStyle/>
        <a:p>
          <a:endParaRPr lang="id-ID"/>
        </a:p>
      </dgm:t>
    </dgm:pt>
    <dgm:pt modelId="{712E8066-573B-4B09-A367-B13C59683575}" type="pres">
      <dgm:prSet presAssocID="{8EDDC688-A676-4F88-AF8B-9BC6891F4AB6}" presName="connectorText" presStyleLbl="sibTrans2D1" presStyleIdx="2" presStyleCnt="7"/>
      <dgm:spPr/>
      <dgm:t>
        <a:bodyPr/>
        <a:lstStyle/>
        <a:p>
          <a:endParaRPr lang="id-ID"/>
        </a:p>
      </dgm:t>
    </dgm:pt>
    <dgm:pt modelId="{0C203B78-9CD5-4A59-8925-B9C6665538D7}" type="pres">
      <dgm:prSet presAssocID="{9ABA4FCF-0C61-4216-945E-D7D436EA346A}" presName="node" presStyleLbl="node1" presStyleIdx="2" presStyleCnt="7" custScaleX="151389" custScaleY="118181" custRadScaleRad="107152" custRadScaleInc="-376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1DECA52-DA76-484B-9389-8416742409D1}" type="pres">
      <dgm:prSet presAssocID="{3ABAB274-B10A-4B42-A229-3DD0FB802145}" presName="parTrans" presStyleLbl="sibTrans2D1" presStyleIdx="3" presStyleCnt="7"/>
      <dgm:spPr/>
      <dgm:t>
        <a:bodyPr/>
        <a:lstStyle/>
        <a:p>
          <a:endParaRPr lang="id-ID"/>
        </a:p>
      </dgm:t>
    </dgm:pt>
    <dgm:pt modelId="{6A616B5E-359C-4934-945D-5BC8898169DD}" type="pres">
      <dgm:prSet presAssocID="{3ABAB274-B10A-4B42-A229-3DD0FB802145}" presName="connectorText" presStyleLbl="sibTrans2D1" presStyleIdx="3" presStyleCnt="7"/>
      <dgm:spPr/>
      <dgm:t>
        <a:bodyPr/>
        <a:lstStyle/>
        <a:p>
          <a:endParaRPr lang="id-ID"/>
        </a:p>
      </dgm:t>
    </dgm:pt>
    <dgm:pt modelId="{2B5E2BA5-E205-4E80-BBF2-9D4FFA9750D8}" type="pres">
      <dgm:prSet presAssocID="{AA21FC4E-6A44-4841-AC81-75D539B103DB}" presName="node" presStyleLbl="node1" presStyleIdx="3" presStyleCnt="7" custScaleX="139904" custRadScaleRad="98748" custRadScaleInc="-955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7A05C63-3442-4313-86B8-465C9BB753A1}" type="pres">
      <dgm:prSet presAssocID="{26373188-A06C-4D3C-99D8-714578E94DC1}" presName="parTrans" presStyleLbl="sibTrans2D1" presStyleIdx="4" presStyleCnt="7"/>
      <dgm:spPr/>
      <dgm:t>
        <a:bodyPr/>
        <a:lstStyle/>
        <a:p>
          <a:endParaRPr lang="id-ID"/>
        </a:p>
      </dgm:t>
    </dgm:pt>
    <dgm:pt modelId="{7FF28C56-1D4A-4006-821D-7442583B394E}" type="pres">
      <dgm:prSet presAssocID="{26373188-A06C-4D3C-99D8-714578E94DC1}" presName="connectorText" presStyleLbl="sibTrans2D1" presStyleIdx="4" presStyleCnt="7"/>
      <dgm:spPr/>
      <dgm:t>
        <a:bodyPr/>
        <a:lstStyle/>
        <a:p>
          <a:endParaRPr lang="id-ID"/>
        </a:p>
      </dgm:t>
    </dgm:pt>
    <dgm:pt modelId="{C6F3624C-F5B5-4CBF-9638-B6CE5C471BEB}" type="pres">
      <dgm:prSet presAssocID="{1F400F35-D4BE-447D-8E7A-D7D9A659A6B6}" presName="node" presStyleLbl="node1" presStyleIdx="4" presStyleCnt="7" custScaleX="140355" custRadScaleRad="101956" custRadScaleInc="220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AD7C3E4-0A04-4143-975D-DA07B9D21CFA}" type="pres">
      <dgm:prSet presAssocID="{6505BAD2-4AB2-4BF7-974D-05BEAD9A2B64}" presName="parTrans" presStyleLbl="sibTrans2D1" presStyleIdx="5" presStyleCnt="7"/>
      <dgm:spPr/>
      <dgm:t>
        <a:bodyPr/>
        <a:lstStyle/>
        <a:p>
          <a:endParaRPr lang="id-ID"/>
        </a:p>
      </dgm:t>
    </dgm:pt>
    <dgm:pt modelId="{87FBB0B2-318C-4E16-9680-0EDDB8D0BD1C}" type="pres">
      <dgm:prSet presAssocID="{6505BAD2-4AB2-4BF7-974D-05BEAD9A2B64}" presName="connectorText" presStyleLbl="sibTrans2D1" presStyleIdx="5" presStyleCnt="7"/>
      <dgm:spPr/>
      <dgm:t>
        <a:bodyPr/>
        <a:lstStyle/>
        <a:p>
          <a:endParaRPr lang="id-ID"/>
        </a:p>
      </dgm:t>
    </dgm:pt>
    <dgm:pt modelId="{73C6A3D0-BA83-48D0-A635-6F63CDA0A0EF}" type="pres">
      <dgm:prSet presAssocID="{E3BE9AD9-874D-4984-8AC7-FE9E477BCC2E}" presName="node" presStyleLbl="node1" presStyleIdx="5" presStyleCnt="7" custScaleX="14274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AA6550B-8E82-4A07-AD16-08BF833C6363}" type="pres">
      <dgm:prSet presAssocID="{E3F7B544-5B62-44B3-9C05-9F63444F79C2}" presName="parTrans" presStyleLbl="sibTrans2D1" presStyleIdx="6" presStyleCnt="7"/>
      <dgm:spPr/>
      <dgm:t>
        <a:bodyPr/>
        <a:lstStyle/>
        <a:p>
          <a:endParaRPr lang="id-ID"/>
        </a:p>
      </dgm:t>
    </dgm:pt>
    <dgm:pt modelId="{43388D93-43C3-44BC-BE21-836CBAA4484B}" type="pres">
      <dgm:prSet presAssocID="{E3F7B544-5B62-44B3-9C05-9F63444F79C2}" presName="connectorText" presStyleLbl="sibTrans2D1" presStyleIdx="6" presStyleCnt="7"/>
      <dgm:spPr/>
      <dgm:t>
        <a:bodyPr/>
        <a:lstStyle/>
        <a:p>
          <a:endParaRPr lang="id-ID"/>
        </a:p>
      </dgm:t>
    </dgm:pt>
    <dgm:pt modelId="{D17326F3-24D6-4A90-990D-4002ED73202A}" type="pres">
      <dgm:prSet presAssocID="{5AB31018-3FA2-49E1-8CF0-EBC371543969}" presName="node" presStyleLbl="node1" presStyleIdx="6" presStyleCnt="7" custScaleX="168689" custRadScaleRad="102107" custRadScaleInc="-1774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386A201C-8916-4298-AE79-B382122D15ED}" type="presOf" srcId="{6505BAD2-4AB2-4BF7-974D-05BEAD9A2B64}" destId="{87FBB0B2-318C-4E16-9680-0EDDB8D0BD1C}" srcOrd="1" destOrd="0" presId="urn:microsoft.com/office/officeart/2005/8/layout/radial5"/>
    <dgm:cxn modelId="{50896228-AEB3-4AA3-9174-1FE3B2A1EEE5}" type="presOf" srcId="{3ABAB274-B10A-4B42-A229-3DD0FB802145}" destId="{6A616B5E-359C-4934-945D-5BC8898169DD}" srcOrd="1" destOrd="0" presId="urn:microsoft.com/office/officeart/2005/8/layout/radial5"/>
    <dgm:cxn modelId="{C046C11F-C4BD-46D3-9F1F-CBCD4512BE04}" srcId="{22F18B4D-FDDF-4A02-9D13-2D4A6F33AF03}" destId="{56C09CEE-2ED7-4361-B741-36927D4597AB}" srcOrd="0" destOrd="0" parTransId="{C39A1910-5878-4200-B11B-2D3A9BDBCBDC}" sibTransId="{AD98D475-F052-4642-9394-8C814779D82B}"/>
    <dgm:cxn modelId="{11E97AFA-C90F-4889-A70C-7C53D4EC8D6F}" type="presOf" srcId="{6505BAD2-4AB2-4BF7-974D-05BEAD9A2B64}" destId="{2AD7C3E4-0A04-4143-975D-DA07B9D21CFA}" srcOrd="0" destOrd="0" presId="urn:microsoft.com/office/officeart/2005/8/layout/radial5"/>
    <dgm:cxn modelId="{98460781-C941-43D3-8C1D-F376B1EB2B8B}" type="presOf" srcId="{E3BE9AD9-874D-4984-8AC7-FE9E477BCC2E}" destId="{73C6A3D0-BA83-48D0-A635-6F63CDA0A0EF}" srcOrd="0" destOrd="0" presId="urn:microsoft.com/office/officeart/2005/8/layout/radial5"/>
    <dgm:cxn modelId="{5192BA0F-72DD-4D4C-81E9-E342431D810D}" type="presOf" srcId="{8EDDC688-A676-4F88-AF8B-9BC6891F4AB6}" destId="{3647EEDA-7090-4E17-B797-DCD81A099F42}" srcOrd="0" destOrd="0" presId="urn:microsoft.com/office/officeart/2005/8/layout/radial5"/>
    <dgm:cxn modelId="{F2AD6621-345C-490A-BC4A-B3179854048D}" type="presOf" srcId="{AA21FC4E-6A44-4841-AC81-75D539B103DB}" destId="{2B5E2BA5-E205-4E80-BBF2-9D4FFA9750D8}" srcOrd="0" destOrd="0" presId="urn:microsoft.com/office/officeart/2005/8/layout/radial5"/>
    <dgm:cxn modelId="{E4B60630-B45D-4B2B-8DD0-F1B7C08D03DC}" type="presOf" srcId="{9ABA4FCF-0C61-4216-945E-D7D436EA346A}" destId="{0C203B78-9CD5-4A59-8925-B9C6665538D7}" srcOrd="0" destOrd="0" presId="urn:microsoft.com/office/officeart/2005/8/layout/radial5"/>
    <dgm:cxn modelId="{41E48546-D94C-4487-9D9B-8FEEA0BC568C}" srcId="{E00A1DCE-ECDE-4D7D-8081-1356BB4ADF07}" destId="{22F18B4D-FDDF-4A02-9D13-2D4A6F33AF03}" srcOrd="0" destOrd="0" parTransId="{ABC7C3F6-2629-4F8E-8960-46685655B14E}" sibTransId="{21F3D573-AB15-4703-8F83-1390251C6FBA}"/>
    <dgm:cxn modelId="{BFA7911E-EC5E-42CD-80F0-94F6166C2105}" type="presOf" srcId="{E3F7B544-5B62-44B3-9C05-9F63444F79C2}" destId="{43388D93-43C3-44BC-BE21-836CBAA4484B}" srcOrd="1" destOrd="0" presId="urn:microsoft.com/office/officeart/2005/8/layout/radial5"/>
    <dgm:cxn modelId="{18029CE1-0C60-4038-8BFE-C32B48D94EC1}" srcId="{22F18B4D-FDDF-4A02-9D13-2D4A6F33AF03}" destId="{9ABA4FCF-0C61-4216-945E-D7D436EA346A}" srcOrd="2" destOrd="0" parTransId="{8EDDC688-A676-4F88-AF8B-9BC6891F4AB6}" sibTransId="{7D6FC47C-797D-4AB0-AABF-751FD7B58089}"/>
    <dgm:cxn modelId="{51AE8B77-F2E7-4230-81D9-99E37BF9201A}" type="presOf" srcId="{C39A1910-5878-4200-B11B-2D3A9BDBCBDC}" destId="{DF45B13B-63B0-4240-843B-FA3138147280}" srcOrd="0" destOrd="0" presId="urn:microsoft.com/office/officeart/2005/8/layout/radial5"/>
    <dgm:cxn modelId="{0A0AC715-C6C2-41A8-86E6-CF71DCEEDD4D}" type="presOf" srcId="{5AB31018-3FA2-49E1-8CF0-EBC371543969}" destId="{D17326F3-24D6-4A90-990D-4002ED73202A}" srcOrd="0" destOrd="0" presId="urn:microsoft.com/office/officeart/2005/8/layout/radial5"/>
    <dgm:cxn modelId="{1CF0F097-14E2-4437-9302-EF9DAAB21EB9}" type="presOf" srcId="{56C09CEE-2ED7-4361-B741-36927D4597AB}" destId="{3ABBF306-2290-4631-BF43-C34C2D82679E}" srcOrd="0" destOrd="0" presId="urn:microsoft.com/office/officeart/2005/8/layout/radial5"/>
    <dgm:cxn modelId="{FD662FDA-02F8-4010-9231-F031768CC74A}" type="presOf" srcId="{C39A1910-5878-4200-B11B-2D3A9BDBCBDC}" destId="{87C341B7-5744-4B66-B91B-275E8DA28A28}" srcOrd="1" destOrd="0" presId="urn:microsoft.com/office/officeart/2005/8/layout/radial5"/>
    <dgm:cxn modelId="{C8F86994-A409-470A-AD2F-4906939C5A2C}" type="presOf" srcId="{C8F25949-B64D-4497-AD00-8D3086F67485}" destId="{ABCCA6A7-364F-4F94-AF6F-E08B740D72D1}" srcOrd="1" destOrd="0" presId="urn:microsoft.com/office/officeart/2005/8/layout/radial5"/>
    <dgm:cxn modelId="{EFA2EE17-1B1F-4090-9559-07D68C515534}" type="presOf" srcId="{6334127E-070F-4A28-B3A3-06E27D0B3E9C}" destId="{C887B318-B7B2-4300-86B4-D1F27632C230}" srcOrd="0" destOrd="0" presId="urn:microsoft.com/office/officeart/2005/8/layout/radial5"/>
    <dgm:cxn modelId="{AD0B3E58-A5A6-47DF-8DA8-8F2E5BEB5616}" type="presOf" srcId="{8EDDC688-A676-4F88-AF8B-9BC6891F4AB6}" destId="{712E8066-573B-4B09-A367-B13C59683575}" srcOrd="1" destOrd="0" presId="urn:microsoft.com/office/officeart/2005/8/layout/radial5"/>
    <dgm:cxn modelId="{9F8B5C51-0B8C-4E27-8D57-9F16FE1324D1}" type="presOf" srcId="{26373188-A06C-4D3C-99D8-714578E94DC1}" destId="{F7A05C63-3442-4313-86B8-465C9BB753A1}" srcOrd="0" destOrd="0" presId="urn:microsoft.com/office/officeart/2005/8/layout/radial5"/>
    <dgm:cxn modelId="{EF93304F-74B3-4F2C-9797-8B46CD82AE3A}" srcId="{22F18B4D-FDDF-4A02-9D13-2D4A6F33AF03}" destId="{AA21FC4E-6A44-4841-AC81-75D539B103DB}" srcOrd="3" destOrd="0" parTransId="{3ABAB274-B10A-4B42-A229-3DD0FB802145}" sibTransId="{8A82DA00-DAFA-41B4-893C-3D1976EFF757}"/>
    <dgm:cxn modelId="{84ABD90E-5491-471A-946A-E81DC410BBF4}" srcId="{22F18B4D-FDDF-4A02-9D13-2D4A6F33AF03}" destId="{E3BE9AD9-874D-4984-8AC7-FE9E477BCC2E}" srcOrd="5" destOrd="0" parTransId="{6505BAD2-4AB2-4BF7-974D-05BEAD9A2B64}" sibTransId="{BBE166FA-9A1A-4896-83FD-32FF189BBA1F}"/>
    <dgm:cxn modelId="{9E27F87E-FF11-41A3-B0F0-D25E4C2EA0D9}" type="presOf" srcId="{1F400F35-D4BE-447D-8E7A-D7D9A659A6B6}" destId="{C6F3624C-F5B5-4CBF-9638-B6CE5C471BEB}" srcOrd="0" destOrd="0" presId="urn:microsoft.com/office/officeart/2005/8/layout/radial5"/>
    <dgm:cxn modelId="{C48BAC70-7632-4894-B643-AA3EF9AF4ED8}" type="presOf" srcId="{26373188-A06C-4D3C-99D8-714578E94DC1}" destId="{7FF28C56-1D4A-4006-821D-7442583B394E}" srcOrd="1" destOrd="0" presId="urn:microsoft.com/office/officeart/2005/8/layout/radial5"/>
    <dgm:cxn modelId="{15DFD6FC-FC70-468A-9725-AC8DEC8C4080}" type="presOf" srcId="{E00A1DCE-ECDE-4D7D-8081-1356BB4ADF07}" destId="{C9ECDC80-29BA-4C01-AFA8-FE3853862A00}" srcOrd="0" destOrd="0" presId="urn:microsoft.com/office/officeart/2005/8/layout/radial5"/>
    <dgm:cxn modelId="{F399D4A9-721A-48BE-B2F5-AB6CF1CE1203}" type="presOf" srcId="{C8F25949-B64D-4497-AD00-8D3086F67485}" destId="{EEA8D580-E9F2-4642-A8B2-802990449F06}" srcOrd="0" destOrd="0" presId="urn:microsoft.com/office/officeart/2005/8/layout/radial5"/>
    <dgm:cxn modelId="{14889FAC-3E70-409F-811A-793313FDD47E}" srcId="{22F18B4D-FDDF-4A02-9D13-2D4A6F33AF03}" destId="{5AB31018-3FA2-49E1-8CF0-EBC371543969}" srcOrd="6" destOrd="0" parTransId="{E3F7B544-5B62-44B3-9C05-9F63444F79C2}" sibTransId="{517F73E3-A7E3-4FD9-AB49-4783D71C2F76}"/>
    <dgm:cxn modelId="{E375D406-8A7C-40C9-9511-7EC5E2556A62}" type="presOf" srcId="{22F18B4D-FDDF-4A02-9D13-2D4A6F33AF03}" destId="{A3F9ACAA-66B1-4897-A070-8A486DBDBA7A}" srcOrd="0" destOrd="0" presId="urn:microsoft.com/office/officeart/2005/8/layout/radial5"/>
    <dgm:cxn modelId="{17509991-58BE-4EFF-849B-BF200F3081AF}" srcId="{22F18B4D-FDDF-4A02-9D13-2D4A6F33AF03}" destId="{1F400F35-D4BE-447D-8E7A-D7D9A659A6B6}" srcOrd="4" destOrd="0" parTransId="{26373188-A06C-4D3C-99D8-714578E94DC1}" sibTransId="{3FDD6F7C-3D78-4D35-97AA-FD3EFD9AB42D}"/>
    <dgm:cxn modelId="{60A7D401-8061-4CEC-9A88-4158D6C9CA05}" type="presOf" srcId="{3ABAB274-B10A-4B42-A229-3DD0FB802145}" destId="{41DECA52-DA76-484B-9389-8416742409D1}" srcOrd="0" destOrd="0" presId="urn:microsoft.com/office/officeart/2005/8/layout/radial5"/>
    <dgm:cxn modelId="{18B1AD06-161D-448B-870B-788EA063DD0E}" type="presOf" srcId="{E3F7B544-5B62-44B3-9C05-9F63444F79C2}" destId="{FAA6550B-8E82-4A07-AD16-08BF833C6363}" srcOrd="0" destOrd="0" presId="urn:microsoft.com/office/officeart/2005/8/layout/radial5"/>
    <dgm:cxn modelId="{6DAC6D2C-F75E-4516-A27F-D93FC0A2CA1F}" srcId="{22F18B4D-FDDF-4A02-9D13-2D4A6F33AF03}" destId="{6334127E-070F-4A28-B3A3-06E27D0B3E9C}" srcOrd="1" destOrd="0" parTransId="{C8F25949-B64D-4497-AD00-8D3086F67485}" sibTransId="{652F0E9A-B3FB-4AFB-BD23-042ECB3888B7}"/>
    <dgm:cxn modelId="{553BE125-FD6E-43F7-B9F8-11DBE2EB371A}" type="presParOf" srcId="{C9ECDC80-29BA-4C01-AFA8-FE3853862A00}" destId="{A3F9ACAA-66B1-4897-A070-8A486DBDBA7A}" srcOrd="0" destOrd="0" presId="urn:microsoft.com/office/officeart/2005/8/layout/radial5"/>
    <dgm:cxn modelId="{A338278C-FDCA-47FA-9351-6A89E2B3C09A}" type="presParOf" srcId="{C9ECDC80-29BA-4C01-AFA8-FE3853862A00}" destId="{DF45B13B-63B0-4240-843B-FA3138147280}" srcOrd="1" destOrd="0" presId="urn:microsoft.com/office/officeart/2005/8/layout/radial5"/>
    <dgm:cxn modelId="{FD544D81-8897-49C4-ACFD-7D9F1D6262CD}" type="presParOf" srcId="{DF45B13B-63B0-4240-843B-FA3138147280}" destId="{87C341B7-5744-4B66-B91B-275E8DA28A28}" srcOrd="0" destOrd="0" presId="urn:microsoft.com/office/officeart/2005/8/layout/radial5"/>
    <dgm:cxn modelId="{BCEF4654-270A-4E81-8FED-FCD22B610AC7}" type="presParOf" srcId="{C9ECDC80-29BA-4C01-AFA8-FE3853862A00}" destId="{3ABBF306-2290-4631-BF43-C34C2D82679E}" srcOrd="2" destOrd="0" presId="urn:microsoft.com/office/officeart/2005/8/layout/radial5"/>
    <dgm:cxn modelId="{76A5B88E-5928-451D-8CEC-77C7FBCBD8E0}" type="presParOf" srcId="{C9ECDC80-29BA-4C01-AFA8-FE3853862A00}" destId="{EEA8D580-E9F2-4642-A8B2-802990449F06}" srcOrd="3" destOrd="0" presId="urn:microsoft.com/office/officeart/2005/8/layout/radial5"/>
    <dgm:cxn modelId="{2A46FED9-0B96-43EC-B3D1-965CA3A28FFF}" type="presParOf" srcId="{EEA8D580-E9F2-4642-A8B2-802990449F06}" destId="{ABCCA6A7-364F-4F94-AF6F-E08B740D72D1}" srcOrd="0" destOrd="0" presId="urn:microsoft.com/office/officeart/2005/8/layout/radial5"/>
    <dgm:cxn modelId="{AB7F31F9-0FB2-492D-9A87-4BC0C594F24F}" type="presParOf" srcId="{C9ECDC80-29BA-4C01-AFA8-FE3853862A00}" destId="{C887B318-B7B2-4300-86B4-D1F27632C230}" srcOrd="4" destOrd="0" presId="urn:microsoft.com/office/officeart/2005/8/layout/radial5"/>
    <dgm:cxn modelId="{F186C493-DBD9-4CDF-B877-CC7EB2EDC351}" type="presParOf" srcId="{C9ECDC80-29BA-4C01-AFA8-FE3853862A00}" destId="{3647EEDA-7090-4E17-B797-DCD81A099F42}" srcOrd="5" destOrd="0" presId="urn:microsoft.com/office/officeart/2005/8/layout/radial5"/>
    <dgm:cxn modelId="{1BDBAAFD-42AC-4172-AA25-9A50CB89F8CB}" type="presParOf" srcId="{3647EEDA-7090-4E17-B797-DCD81A099F42}" destId="{712E8066-573B-4B09-A367-B13C59683575}" srcOrd="0" destOrd="0" presId="urn:microsoft.com/office/officeart/2005/8/layout/radial5"/>
    <dgm:cxn modelId="{DFCF9603-9F3D-4A66-B72E-61FF4B4D3BFE}" type="presParOf" srcId="{C9ECDC80-29BA-4C01-AFA8-FE3853862A00}" destId="{0C203B78-9CD5-4A59-8925-B9C6665538D7}" srcOrd="6" destOrd="0" presId="urn:microsoft.com/office/officeart/2005/8/layout/radial5"/>
    <dgm:cxn modelId="{703881AA-523A-4BD7-AC4E-E51DF7654D66}" type="presParOf" srcId="{C9ECDC80-29BA-4C01-AFA8-FE3853862A00}" destId="{41DECA52-DA76-484B-9389-8416742409D1}" srcOrd="7" destOrd="0" presId="urn:microsoft.com/office/officeart/2005/8/layout/radial5"/>
    <dgm:cxn modelId="{915AE367-D165-42EA-8C4C-C1B79F9470C0}" type="presParOf" srcId="{41DECA52-DA76-484B-9389-8416742409D1}" destId="{6A616B5E-359C-4934-945D-5BC8898169DD}" srcOrd="0" destOrd="0" presId="urn:microsoft.com/office/officeart/2005/8/layout/radial5"/>
    <dgm:cxn modelId="{8205CBC4-AA54-45CA-987D-4D2525E834DD}" type="presParOf" srcId="{C9ECDC80-29BA-4C01-AFA8-FE3853862A00}" destId="{2B5E2BA5-E205-4E80-BBF2-9D4FFA9750D8}" srcOrd="8" destOrd="0" presId="urn:microsoft.com/office/officeart/2005/8/layout/radial5"/>
    <dgm:cxn modelId="{EEC4B365-2BB1-4A01-A608-BB4E75DA00A5}" type="presParOf" srcId="{C9ECDC80-29BA-4C01-AFA8-FE3853862A00}" destId="{F7A05C63-3442-4313-86B8-465C9BB753A1}" srcOrd="9" destOrd="0" presId="urn:microsoft.com/office/officeart/2005/8/layout/radial5"/>
    <dgm:cxn modelId="{7FFADCA9-1D6C-4709-A35A-F1F65A6230B5}" type="presParOf" srcId="{F7A05C63-3442-4313-86B8-465C9BB753A1}" destId="{7FF28C56-1D4A-4006-821D-7442583B394E}" srcOrd="0" destOrd="0" presId="urn:microsoft.com/office/officeart/2005/8/layout/radial5"/>
    <dgm:cxn modelId="{ABE986CF-0AA9-49A3-931C-F8312D6F13DF}" type="presParOf" srcId="{C9ECDC80-29BA-4C01-AFA8-FE3853862A00}" destId="{C6F3624C-F5B5-4CBF-9638-B6CE5C471BEB}" srcOrd="10" destOrd="0" presId="urn:microsoft.com/office/officeart/2005/8/layout/radial5"/>
    <dgm:cxn modelId="{E15D706B-822A-4352-87BB-CB48C2ED7C76}" type="presParOf" srcId="{C9ECDC80-29BA-4C01-AFA8-FE3853862A00}" destId="{2AD7C3E4-0A04-4143-975D-DA07B9D21CFA}" srcOrd="11" destOrd="0" presId="urn:microsoft.com/office/officeart/2005/8/layout/radial5"/>
    <dgm:cxn modelId="{ACA5CABB-E331-420C-8CE9-908CB808B883}" type="presParOf" srcId="{2AD7C3E4-0A04-4143-975D-DA07B9D21CFA}" destId="{87FBB0B2-318C-4E16-9680-0EDDB8D0BD1C}" srcOrd="0" destOrd="0" presId="urn:microsoft.com/office/officeart/2005/8/layout/radial5"/>
    <dgm:cxn modelId="{146EFC7C-D4BE-490F-8C36-FB9CC6C22E6C}" type="presParOf" srcId="{C9ECDC80-29BA-4C01-AFA8-FE3853862A00}" destId="{73C6A3D0-BA83-48D0-A635-6F63CDA0A0EF}" srcOrd="12" destOrd="0" presId="urn:microsoft.com/office/officeart/2005/8/layout/radial5"/>
    <dgm:cxn modelId="{DDA8BA11-413F-4C40-A4CA-FEBC53E15802}" type="presParOf" srcId="{C9ECDC80-29BA-4C01-AFA8-FE3853862A00}" destId="{FAA6550B-8E82-4A07-AD16-08BF833C6363}" srcOrd="13" destOrd="0" presId="urn:microsoft.com/office/officeart/2005/8/layout/radial5"/>
    <dgm:cxn modelId="{5C628709-F852-40A3-92DF-057BDA7C0B05}" type="presParOf" srcId="{FAA6550B-8E82-4A07-AD16-08BF833C6363}" destId="{43388D93-43C3-44BC-BE21-836CBAA4484B}" srcOrd="0" destOrd="0" presId="urn:microsoft.com/office/officeart/2005/8/layout/radial5"/>
    <dgm:cxn modelId="{3C2D8A36-3894-4800-BF52-65383821FE5C}" type="presParOf" srcId="{C9ECDC80-29BA-4C01-AFA8-FE3853862A00}" destId="{D17326F3-24D6-4A90-990D-4002ED73202A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F9ACAA-66B1-4897-A070-8A486DBDBA7A}">
      <dsp:nvSpPr>
        <dsp:cNvPr id="0" name=""/>
        <dsp:cNvSpPr/>
      </dsp:nvSpPr>
      <dsp:spPr>
        <a:xfrm>
          <a:off x="3912431" y="2152848"/>
          <a:ext cx="1651428" cy="1651428"/>
        </a:xfrm>
        <a:prstGeom prst="ellipse">
          <a:avLst/>
        </a:prstGeom>
        <a:solidFill>
          <a:srgbClr val="C00000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6500" kern="1200" dirty="0" smtClean="0"/>
            <a:t>30</a:t>
          </a:r>
          <a:endParaRPr lang="id-ID" sz="6500" kern="1200" dirty="0"/>
        </a:p>
      </dsp:txBody>
      <dsp:txXfrm>
        <a:off x="4154277" y="2394694"/>
        <a:ext cx="1167736" cy="1167736"/>
      </dsp:txXfrm>
    </dsp:sp>
    <dsp:sp modelId="{DF45B13B-63B0-4240-843B-FA3138147280}">
      <dsp:nvSpPr>
        <dsp:cNvPr id="0" name=""/>
        <dsp:cNvSpPr/>
      </dsp:nvSpPr>
      <dsp:spPr>
        <a:xfrm rot="16200000">
          <a:off x="4563816" y="1553048"/>
          <a:ext cx="348660" cy="561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500" kern="1200"/>
        </a:p>
      </dsp:txBody>
      <dsp:txXfrm>
        <a:off x="4616115" y="1717644"/>
        <a:ext cx="244062" cy="336891"/>
      </dsp:txXfrm>
    </dsp:sp>
    <dsp:sp modelId="{3ABBF306-2290-4631-BF43-C34C2D82679E}">
      <dsp:nvSpPr>
        <dsp:cNvPr id="0" name=""/>
        <dsp:cNvSpPr/>
      </dsp:nvSpPr>
      <dsp:spPr>
        <a:xfrm>
          <a:off x="3693138" y="2604"/>
          <a:ext cx="2090014" cy="1492394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b="1" kern="1200" dirty="0" smtClean="0">
              <a:solidFill>
                <a:schemeClr val="bg1"/>
              </a:solidFill>
              <a:latin typeface="Arial Black" pitchFamily="34" charset="0"/>
            </a:rPr>
            <a:t>KERUGIAN KEUANGAN NEGARA</a:t>
          </a:r>
          <a:endParaRPr lang="id-ID" sz="1600" b="1" kern="1200" dirty="0">
            <a:solidFill>
              <a:schemeClr val="bg1"/>
            </a:solidFill>
            <a:latin typeface="Arial Black" pitchFamily="34" charset="0"/>
          </a:endParaRPr>
        </a:p>
      </dsp:txBody>
      <dsp:txXfrm>
        <a:off x="3999213" y="221160"/>
        <a:ext cx="1477864" cy="1055282"/>
      </dsp:txXfrm>
    </dsp:sp>
    <dsp:sp modelId="{EEA8D580-E9F2-4642-A8B2-802990449F06}">
      <dsp:nvSpPr>
        <dsp:cNvPr id="0" name=""/>
        <dsp:cNvSpPr/>
      </dsp:nvSpPr>
      <dsp:spPr>
        <a:xfrm rot="19615917">
          <a:off x="5511400" y="2095196"/>
          <a:ext cx="304592" cy="561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500" kern="1200"/>
        </a:p>
      </dsp:txBody>
      <dsp:txXfrm>
        <a:off x="5518801" y="2232423"/>
        <a:ext cx="213214" cy="336891"/>
      </dsp:txXfrm>
    </dsp:sp>
    <dsp:sp modelId="{C887B318-B7B2-4300-86B4-D1F27632C230}">
      <dsp:nvSpPr>
        <dsp:cNvPr id="0" name=""/>
        <dsp:cNvSpPr/>
      </dsp:nvSpPr>
      <dsp:spPr>
        <a:xfrm>
          <a:off x="5619754" y="961980"/>
          <a:ext cx="2148455" cy="1486285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Arial Black" pitchFamily="34" charset="0"/>
            </a:rPr>
            <a:t>SUAP MENYUAP</a:t>
          </a:r>
          <a:endParaRPr lang="id-ID" sz="1400" kern="1200" dirty="0">
            <a:latin typeface="Arial Black" pitchFamily="34" charset="0"/>
          </a:endParaRPr>
        </a:p>
      </dsp:txBody>
      <dsp:txXfrm>
        <a:off x="5934388" y="1179641"/>
        <a:ext cx="1519187" cy="1050963"/>
      </dsp:txXfrm>
    </dsp:sp>
    <dsp:sp modelId="{3647EEDA-7090-4E17-B797-DCD81A099F42}">
      <dsp:nvSpPr>
        <dsp:cNvPr id="0" name=""/>
        <dsp:cNvSpPr/>
      </dsp:nvSpPr>
      <dsp:spPr>
        <a:xfrm rot="713402">
          <a:off x="5641192" y="2913260"/>
          <a:ext cx="240345" cy="561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500" kern="1200"/>
        </a:p>
      </dsp:txBody>
      <dsp:txXfrm>
        <a:off x="5641965" y="3018129"/>
        <a:ext cx="168242" cy="336891"/>
      </dsp:txXfrm>
    </dsp:sp>
    <dsp:sp modelId="{0C203B78-9CD5-4A59-8925-B9C6665538D7}">
      <dsp:nvSpPr>
        <dsp:cNvPr id="0" name=""/>
        <dsp:cNvSpPr/>
      </dsp:nvSpPr>
      <dsp:spPr>
        <a:xfrm>
          <a:off x="5951082" y="2592572"/>
          <a:ext cx="2250073" cy="1756507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Arial Black" pitchFamily="34" charset="0"/>
            </a:rPr>
            <a:t>PENGGELAPAN DALAM JABATAN</a:t>
          </a:r>
          <a:endParaRPr lang="id-ID" sz="1400" kern="1200" dirty="0">
            <a:latin typeface="Arial Black" pitchFamily="34" charset="0"/>
          </a:endParaRPr>
        </a:p>
      </dsp:txBody>
      <dsp:txXfrm>
        <a:off x="6280598" y="2849806"/>
        <a:ext cx="1591041" cy="1242039"/>
      </dsp:txXfrm>
    </dsp:sp>
    <dsp:sp modelId="{41DECA52-DA76-484B-9389-8416742409D1}">
      <dsp:nvSpPr>
        <dsp:cNvPr id="0" name=""/>
        <dsp:cNvSpPr/>
      </dsp:nvSpPr>
      <dsp:spPr>
        <a:xfrm rot="3709800">
          <a:off x="5106737" y="3677489"/>
          <a:ext cx="312085" cy="561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500" kern="1200"/>
        </a:p>
      </dsp:txBody>
      <dsp:txXfrm>
        <a:off x="5131450" y="3748518"/>
        <a:ext cx="218460" cy="336891"/>
      </dsp:txXfrm>
    </dsp:sp>
    <dsp:sp modelId="{2B5E2BA5-E205-4E80-BBF2-9D4FFA9750D8}">
      <dsp:nvSpPr>
        <dsp:cNvPr id="0" name=""/>
        <dsp:cNvSpPr/>
      </dsp:nvSpPr>
      <dsp:spPr>
        <a:xfrm>
          <a:off x="4737926" y="4176458"/>
          <a:ext cx="2079373" cy="1486285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Arial Black" pitchFamily="34" charset="0"/>
            </a:rPr>
            <a:t>PEMERASAN</a:t>
          </a:r>
          <a:endParaRPr lang="id-ID" sz="1400" kern="1200" dirty="0">
            <a:latin typeface="Arial Black" pitchFamily="34" charset="0"/>
          </a:endParaRPr>
        </a:p>
      </dsp:txBody>
      <dsp:txXfrm>
        <a:off x="5042443" y="4394119"/>
        <a:ext cx="1470339" cy="1050963"/>
      </dsp:txXfrm>
    </dsp:sp>
    <dsp:sp modelId="{F7A05C63-3442-4313-86B8-465C9BB753A1}">
      <dsp:nvSpPr>
        <dsp:cNvPr id="0" name=""/>
        <dsp:cNvSpPr/>
      </dsp:nvSpPr>
      <dsp:spPr>
        <a:xfrm rot="7282286">
          <a:off x="3972264" y="3671718"/>
          <a:ext cx="344155" cy="561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500" kern="1200"/>
        </a:p>
      </dsp:txBody>
      <dsp:txXfrm rot="10800000">
        <a:off x="4050761" y="3739939"/>
        <a:ext cx="240909" cy="336891"/>
      </dsp:txXfrm>
    </dsp:sp>
    <dsp:sp modelId="{C6F3624C-F5B5-4CBF-9638-B6CE5C471BEB}">
      <dsp:nvSpPr>
        <dsp:cNvPr id="0" name=""/>
        <dsp:cNvSpPr/>
      </dsp:nvSpPr>
      <dsp:spPr>
        <a:xfrm>
          <a:off x="2511625" y="4176452"/>
          <a:ext cx="2086076" cy="1486285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Arial Black" pitchFamily="34" charset="0"/>
            </a:rPr>
            <a:t>PERBUATAN CURANG</a:t>
          </a:r>
          <a:endParaRPr lang="id-ID" sz="1400" kern="1200" dirty="0">
            <a:latin typeface="Arial Black" pitchFamily="34" charset="0"/>
          </a:endParaRPr>
        </a:p>
      </dsp:txBody>
      <dsp:txXfrm>
        <a:off x="2817124" y="4394113"/>
        <a:ext cx="1475078" cy="1050963"/>
      </dsp:txXfrm>
    </dsp:sp>
    <dsp:sp modelId="{2AD7C3E4-0A04-4143-975D-DA07B9D21CFA}">
      <dsp:nvSpPr>
        <dsp:cNvPr id="0" name=""/>
        <dsp:cNvSpPr/>
      </dsp:nvSpPr>
      <dsp:spPr>
        <a:xfrm rot="10028571">
          <a:off x="3660494" y="2921437"/>
          <a:ext cx="195840" cy="561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500" kern="1200"/>
        </a:p>
      </dsp:txBody>
      <dsp:txXfrm rot="10800000">
        <a:off x="3718509" y="3027197"/>
        <a:ext cx="137088" cy="336891"/>
      </dsp:txXfrm>
    </dsp:sp>
    <dsp:sp modelId="{73C6A3D0-BA83-48D0-A635-6F63CDA0A0EF}">
      <dsp:nvSpPr>
        <dsp:cNvPr id="0" name=""/>
        <dsp:cNvSpPr/>
      </dsp:nvSpPr>
      <dsp:spPr>
        <a:xfrm>
          <a:off x="1503512" y="2731588"/>
          <a:ext cx="2121553" cy="1486285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Arial Black" pitchFamily="34" charset="0"/>
            </a:rPr>
            <a:t>COI DALAM PENGADAAN</a:t>
          </a:r>
          <a:endParaRPr lang="id-ID" sz="1400" kern="1200" dirty="0">
            <a:latin typeface="Arial Black" pitchFamily="34" charset="0"/>
          </a:endParaRPr>
        </a:p>
      </dsp:txBody>
      <dsp:txXfrm>
        <a:off x="1814206" y="2949249"/>
        <a:ext cx="1500165" cy="1050963"/>
      </dsp:txXfrm>
    </dsp:sp>
    <dsp:sp modelId="{FAA6550B-8E82-4A07-AD16-08BF833C6363}">
      <dsp:nvSpPr>
        <dsp:cNvPr id="0" name=""/>
        <dsp:cNvSpPr/>
      </dsp:nvSpPr>
      <dsp:spPr>
        <a:xfrm rot="12840521">
          <a:off x="3751573" y="2113128"/>
          <a:ext cx="240030" cy="561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500" kern="1200"/>
        </a:p>
      </dsp:txBody>
      <dsp:txXfrm rot="10800000">
        <a:off x="3817424" y="2245563"/>
        <a:ext cx="168021" cy="336891"/>
      </dsp:txXfrm>
    </dsp:sp>
    <dsp:sp modelId="{D17326F3-24D6-4A90-990D-4002ED73202A}">
      <dsp:nvSpPr>
        <dsp:cNvPr id="0" name=""/>
        <dsp:cNvSpPr/>
      </dsp:nvSpPr>
      <dsp:spPr>
        <a:xfrm>
          <a:off x="1597234" y="961995"/>
          <a:ext cx="2507200" cy="1486285"/>
        </a:xfrm>
        <a:prstGeom prst="ellipse">
          <a:avLst/>
        </a:prstGeom>
        <a:solidFill>
          <a:srgbClr val="00FF00">
            <a:alpha val="89804"/>
          </a:srgbClr>
        </a:soli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0" kern="1200" dirty="0" smtClean="0">
              <a:solidFill>
                <a:schemeClr val="tx1"/>
              </a:solidFill>
              <a:latin typeface="Arial Black" pitchFamily="34" charset="0"/>
            </a:rPr>
            <a:t>GRATIFIKASI</a:t>
          </a:r>
          <a:endParaRPr lang="id-ID" sz="1800" b="0" kern="1200" dirty="0">
            <a:solidFill>
              <a:schemeClr val="tx1"/>
            </a:solidFill>
            <a:latin typeface="Arial Black" pitchFamily="34" charset="0"/>
          </a:endParaRPr>
        </a:p>
      </dsp:txBody>
      <dsp:txXfrm>
        <a:off x="1964405" y="1179656"/>
        <a:ext cx="1772858" cy="10509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B79F84F5-5474-4DDF-947F-A37345977F80}" type="datetimeFigureOut">
              <a:rPr lang="en-US"/>
              <a:pPr>
                <a:defRPr/>
              </a:pPr>
              <a:t>11/30/2020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1948F04B-0E83-4A99-9871-56F814245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91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ECF8094-0A8E-4ED0-8DCA-EF2A0F83B462}" type="slidenum">
              <a:rPr lang="en-US" sz="1200"/>
              <a:pPr algn="r"/>
              <a:t>1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----- Meeting Notes (8/22/13 14:05) -----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1. Rule base: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activity base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2. Performance: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Output base, outcome base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3. Dynamic: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Sensitif dengan perubahan lingkungan, memiliki pemikiran 10th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capability,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thinking ahead, thinking cross, thinking again</a:t>
            </a:r>
          </a:p>
        </p:txBody>
      </p:sp>
      <p:sp>
        <p:nvSpPr>
          <p:cNvPr id="2867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8541820-8C5E-4681-A6F7-D99A0BA3EA2C}" type="slidenum">
              <a:rPr lang="en-US" sz="1200" b="0">
                <a:latin typeface="+mn-lt"/>
                <a:ea typeface="MS PGothic" pitchFamily="34" charset="-128"/>
              </a:rPr>
              <a:pPr algn="r">
                <a:defRPr/>
              </a:pPr>
              <a:t>4</a:t>
            </a:fld>
            <a:endParaRPr lang="en-US" sz="1200" b="0">
              <a:latin typeface="+mn-lt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lIns="87479" tIns="43739" rIns="87479" bIns="43739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lIns="87479" tIns="43739" rIns="87479" bIns="43739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lIns="87479" tIns="43739" rIns="87479" bIns="43739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911225">
              <a:tabLst>
                <a:tab pos="633413" algn="l"/>
                <a:tab pos="1268413" algn="l"/>
                <a:tab pos="1903413" algn="l"/>
                <a:tab pos="2538413" algn="l"/>
              </a:tabLst>
            </a:pPr>
            <a:fld id="{1D8831AD-5641-4031-B4B3-5A569F34983B}" type="slidenum">
              <a:rPr lang="id-ID" sz="1200" b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Arial Unicode MS" pitchFamily="34" charset="-128"/>
              </a:rPr>
              <a:pPr algn="r" defTabSz="911225">
                <a:tabLst>
                  <a:tab pos="633413" algn="l"/>
                  <a:tab pos="1268413" algn="l"/>
                  <a:tab pos="1903413" algn="l"/>
                  <a:tab pos="2538413" algn="l"/>
                </a:tabLst>
              </a:pPr>
              <a:t>10</a:t>
            </a:fld>
            <a:endParaRPr lang="id-ID" sz="1200" b="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Arial Unicode MS" pitchFamily="34" charset="-128"/>
            </a:endParaRPr>
          </a:p>
        </p:txBody>
      </p:sp>
      <p:sp>
        <p:nvSpPr>
          <p:cNvPr id="71683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4" name="Text Box 2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1225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8664575" y="-5821363"/>
            <a:ext cx="17332325" cy="129984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392738" cy="4038600"/>
          </a:xfrm>
          <a:noFill/>
        </p:spPr>
        <p:txBody>
          <a:bodyPr wrap="none" anchor="ctr"/>
          <a:lstStyle/>
          <a:p>
            <a:pPr defTabSz="911225">
              <a:spcBef>
                <a:spcPct val="0"/>
              </a:spcBef>
            </a:pPr>
            <a:endParaRPr lang="id-ID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0" y="-5499695"/>
            <a:ext cx="1689" cy="1238797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/>
          </p:nvPr>
        </p:nvSpPr>
        <p:spPr>
          <a:xfrm>
            <a:off x="685631" y="4343031"/>
            <a:ext cx="5478294" cy="4106675"/>
          </a:xfrm>
          <a:noFill/>
          <a:ln/>
        </p:spPr>
        <p:txBody>
          <a:bodyPr wrap="none" anchor="ctr"/>
          <a:lstStyle/>
          <a:p>
            <a:endParaRPr lang="id-ID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10A3C-BD47-4BA6-BC5E-744F7A578D52}" type="slidenum">
              <a:rPr lang="en-US" altLang="en-US">
                <a:solidFill>
                  <a:prstClr val="black"/>
                </a:solidFill>
              </a:rPr>
              <a:pPr/>
              <a:t>16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3588" cy="3430588"/>
          </a:xfrm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5800"/>
            <a:ext cx="4573588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5800"/>
            <a:ext cx="4573588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5800"/>
            <a:ext cx="4573588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5800"/>
            <a:ext cx="4573588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5800"/>
            <a:ext cx="4573588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lIns="93177" tIns="46589" rIns="93177" bIns="46589" anchor="ctr"/>
          <a:lstStyle/>
          <a:p>
            <a:endParaRPr lang="id-ID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4988"/>
            <a:ext cx="5486400" cy="4198937"/>
          </a:xfrm>
          <a:noFill/>
        </p:spPr>
        <p:txBody>
          <a:bodyPr wrap="none" lIns="93177" tIns="46589" rIns="93177" bIns="46589" anchor="ctr"/>
          <a:lstStyle/>
          <a:p>
            <a:endParaRPr lang="id-ID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4988"/>
            <a:ext cx="5486400" cy="4198937"/>
          </a:xfrm>
          <a:noFill/>
        </p:spPr>
        <p:txBody>
          <a:bodyPr wrap="none" lIns="93177" tIns="46589" rIns="93177" bIns="46589" anchor="ctr"/>
          <a:lstStyle/>
          <a:p>
            <a:endParaRPr lang="id-ID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ext Box 2"/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2400" b="0">
              <a:latin typeface="Times New Roman" pitchFamily="18" charset="0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4988"/>
            <a:ext cx="5486400" cy="4198937"/>
          </a:xfrm>
          <a:noFill/>
        </p:spPr>
        <p:txBody>
          <a:bodyPr wrap="none" lIns="93177" tIns="46589" rIns="93177" bIns="46589" anchor="ctr"/>
          <a:lstStyle/>
          <a:p>
            <a:endParaRPr lang="id-ID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ext Box 2"/>
          <p:cNvSpPr txBox="1">
            <a:spLocks noChangeArrowheads="1"/>
          </p:cNvSpPr>
          <p:nvPr/>
        </p:nvSpPr>
        <p:spPr bwMode="auto">
          <a:xfrm>
            <a:off x="1003300" y="695325"/>
            <a:ext cx="484822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2400" b="0">
              <a:latin typeface="Times New Roman" pitchFamily="18" charset="0"/>
            </a:endParaRP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4988"/>
            <a:ext cx="5486400" cy="4198937"/>
          </a:xfrm>
          <a:noFill/>
        </p:spPr>
        <p:txBody>
          <a:bodyPr wrap="none" lIns="93177" tIns="46589" rIns="93177" bIns="46589" anchor="ctr"/>
          <a:lstStyle/>
          <a:p>
            <a:endParaRPr lang="id-ID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4988"/>
            <a:ext cx="5486400" cy="4198937"/>
          </a:xfrm>
          <a:noFill/>
        </p:spPr>
        <p:txBody>
          <a:bodyPr wrap="none" lIns="93177" tIns="46589" rIns="93177" bIns="46589" anchor="ctr"/>
          <a:lstStyle/>
          <a:p>
            <a:endParaRPr lang="id-ID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4988"/>
            <a:ext cx="5486400" cy="4198937"/>
          </a:xfrm>
          <a:noFill/>
        </p:spPr>
        <p:txBody>
          <a:bodyPr wrap="none" lIns="93177" tIns="46589" rIns="93177" bIns="46589" anchor="ctr"/>
          <a:lstStyle/>
          <a:p>
            <a:endParaRPr lang="id-ID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5800"/>
            <a:ext cx="4573588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5800"/>
            <a:ext cx="4573588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5800"/>
            <a:ext cx="4573588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5800"/>
            <a:ext cx="4573588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5800"/>
            <a:ext cx="4573588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 b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 b="0"/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3348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2C8FD-089D-4EC9-BBDC-91CA20069803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5B25E-8C7F-49A1-AD02-5F17A174BE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F4AE7-5B95-4E7F-B07D-ACD9BA5434AB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E769C-1AED-4CE9-B157-CF9B0B09D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A1D95-BAF5-4255-9B41-4F015C953FFB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EA7CB-5FA7-4803-A0F9-D7704CF16D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4C82A-BBED-4269-8B55-7E642DEDFFD2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8AB0A-E21D-4843-8ABB-936414AD93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608D1-C90E-4E4A-AD90-FEA6745D5827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EF1CF-0686-477F-9E56-B78142EDF5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3586A-318E-421B-B5B8-23324E1A18A9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182C8-F433-4301-88A8-28929621B7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1024D-15A7-4C4E-9C37-968ADDFB02CD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5EB2D-40A8-4D7C-9B4E-F19F64DF33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FB892-3732-4F2C-AB98-B0CC5F76B8F9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2BB80-C35F-4B95-BDD2-5793E7B44E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C3718-11BB-4043-93BB-7E30B64DC9E7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DB61F-511D-4629-A246-754938D33E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CEA25-0C32-42F1-9182-67E56AC5036B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A84B6-2E59-45EF-9808-0E6D1313EA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F0DF1-679F-4FC1-A5D9-9C4B0FE3B904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9247D-6EC1-4CF8-BA12-3293BEE843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22238"/>
            <a:ext cx="8229600" cy="6008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9F75C-BB9F-4F06-AA67-2CC3B3670D53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4C62D-5201-4A29-BA09-BC4F44370E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3CD3F-4DBE-431E-A3CB-1EA95D374DE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D2B8A-AE16-44EB-A0A8-28107ED7859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59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55827-59CF-4857-BAFA-10F13B0907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2C391-D4F9-41C4-81C7-37F3FB385C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737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0E78-0873-47A0-9D13-79B1773474D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5A621-758B-46EC-8AEE-96FB6F2AECD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24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6AB09-1FB3-44C0-A109-530F52313F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70876-18BE-499D-8AA9-3BB62623AFF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769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62BD6-FC54-40F8-A0AA-C6EA5BDA977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2C515-B192-4F32-BFA5-D0EB7CE4463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2995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C66BC-0D95-4B3E-872D-6513880BAFC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7CF97-4096-4C52-928C-825ADBD9D6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36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62507-D857-4B00-AFCE-7826B80324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15EF9-A6A5-4A7C-9CBA-E42FE17ED8F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1534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0E2D5-B758-4947-89F7-34EE07E07DD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E6577-107A-4F29-A2AE-AA4E58674AB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7539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C500D-64F7-44E9-B8B0-9A23BEB69DC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D7F9-AD40-4626-9856-1752163DD7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283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4D1EC-A4EC-4591-9360-6B0AF500FDB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0735F-3B75-4528-91A0-F60FA04EB7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8214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89E30-7A94-47C9-898F-C2A305ACCF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5BFA3-9F15-4472-8348-DF82E07B9B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4249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6963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3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3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3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3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4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4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4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4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4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4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4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4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4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4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5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5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5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5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5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5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5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5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5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5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6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6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6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6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6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6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6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6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966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</p:grpSp>
      <p:sp>
        <p:nvSpPr>
          <p:cNvPr id="69669" name="Rectangle 3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9670" name="Rectangle 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9671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69672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69673" name="Rectangle 4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FF6EA7B-C27E-445B-9B5F-F8BFE032C2B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0588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15F916-A1B1-42A7-9D39-3D6FC1ABF140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883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14FAA8-4A31-4D3E-B3FC-2EB28CB6D64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3635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250EE-B3FD-45AB-A3EA-8AB47EB26A83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5212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036CB-080B-43F3-A16A-15B732DD266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790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5D2247-23F4-405C-B465-2179F2B00BA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2171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59AA4B-C052-4FCE-B3C5-8FB126B2FFA6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5118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0A70D2-154E-41D0-AF26-E49DA4366058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7534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E843EE-7DBE-4DA4-81F0-94EFF0924DF2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0506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5CCEDB-DC02-4640-92EE-C8E394744F4A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804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562E6-3586-41ED-BC0E-8614FA6D7C86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1636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3B26C10-D19A-4C70-9EAE-F86F2F825AB4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6254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3CD3F-4DBE-431E-A3CB-1EA95D374DE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D2B8A-AE16-44EB-A0A8-28107ED7859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8823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55827-59CF-4857-BAFA-10F13B0907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2C391-D4F9-41C4-81C7-37F3FB385C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990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0E78-0873-47A0-9D13-79B1773474D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5A621-758B-46EC-8AEE-96FB6F2AECD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0159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6AB09-1FB3-44C0-A109-530F52313F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70876-18BE-499D-8AA9-3BB62623AFF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9346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62BD6-FC54-40F8-A0AA-C6EA5BDA977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2C515-B192-4F32-BFA5-D0EB7CE4463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3192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C66BC-0D95-4B3E-872D-6513880BAFC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7CF97-4096-4C52-928C-825ADBD9D6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2073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62507-D857-4B00-AFCE-7826B80324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15EF9-A6A5-4A7C-9CBA-E42FE17ED8F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161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0E2D5-B758-4947-89F7-34EE07E07DD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E6577-107A-4F29-A2AE-AA4E58674AB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5733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C500D-64F7-44E9-B8B0-9A23BEB69DC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D7F9-AD40-4626-9856-1752163DD7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5246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4D1EC-A4EC-4591-9360-6B0AF500FDB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0735F-3B75-4528-91A0-F60FA04EB7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5939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89E30-7A94-47C9-898F-C2A305ACCF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5BFA3-9F15-4472-8348-DF82E07B9B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53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 b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338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pPr>
              <a:defRPr/>
            </a:pPr>
            <a:fld id="{6A1C9D16-D061-4D13-820F-A5241F81E03C}" type="datetimeFigureOut">
              <a:rPr lang="en-US"/>
              <a:pPr>
                <a:defRPr/>
              </a:pPr>
              <a:t>11/30/2020</a:t>
            </a:fld>
            <a:endParaRPr lang="en-US" altLang="en-US"/>
          </a:p>
        </p:txBody>
      </p:sp>
      <p:sp>
        <p:nvSpPr>
          <p:cNvPr id="3338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338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pPr>
              <a:defRPr/>
            </a:pPr>
            <a:fld id="{08457323-0845-411A-86B5-BA245B9713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3338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  <p:sp>
          <p:nvSpPr>
            <p:cNvPr id="3338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b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4" r:id="rId1"/>
    <p:sldLayoutId id="2147484163" r:id="rId2"/>
    <p:sldLayoutId id="2147484162" r:id="rId3"/>
    <p:sldLayoutId id="2147484161" r:id="rId4"/>
    <p:sldLayoutId id="2147484160" r:id="rId5"/>
    <p:sldLayoutId id="2147484159" r:id="rId6"/>
    <p:sldLayoutId id="2147484158" r:id="rId7"/>
    <p:sldLayoutId id="2147484157" r:id="rId8"/>
    <p:sldLayoutId id="2147484156" r:id="rId9"/>
    <p:sldLayoutId id="2147484155" r:id="rId10"/>
    <p:sldLayoutId id="2147484154" r:id="rId11"/>
    <p:sldLayoutId id="2147484153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cs typeface="+mn-cs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4B5134-128B-4422-AA79-8E7976CB0BAC}" type="datetimeFigureOut">
              <a:rPr lang="en-US" b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2B1210-AFE4-4F6E-BF36-1CA663C15AE2}" type="slidenum">
              <a:rPr lang="en-US" b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31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68611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12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13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14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15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16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17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18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19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20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21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22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23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24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25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26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27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28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29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30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31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32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33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34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35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36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37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38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39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40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41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42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43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68644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 sz="1800" b="0" smtClean="0">
                <a:solidFill>
                  <a:srgbClr val="FFFFFF"/>
                </a:solidFill>
                <a:cs typeface="+mn-cs"/>
              </a:endParaRPr>
            </a:p>
          </p:txBody>
        </p:sp>
      </p:grpSp>
      <p:sp>
        <p:nvSpPr>
          <p:cNvPr id="68645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8646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647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endParaRPr lang="en-US" altLang="en-US" b="0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68648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endParaRPr lang="en-US" altLang="en-US" b="0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68649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n-lt"/>
              </a:defRPr>
            </a:lvl1pPr>
          </a:lstStyle>
          <a:p>
            <a:fld id="{358ABCD5-B42F-4003-8795-497378898DAA}" type="slidenum">
              <a:rPr lang="en-US" altLang="en-US" b="0" smtClean="0">
                <a:solidFill>
                  <a:srgbClr val="FFFFFF"/>
                </a:solidFill>
                <a:cs typeface="+mn-cs"/>
              </a:rPr>
              <a:pPr/>
              <a:t>‹#›</a:t>
            </a:fld>
            <a:endParaRPr lang="en-US" altLang="en-US" b="0" smtClean="0">
              <a:solidFill>
                <a:srgbClr val="FFFFFF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4253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  <p:sldLayoutId id="214748418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4B5134-128B-4422-AA79-8E7976CB0BAC}" type="datetimeFigureOut">
              <a:rPr lang="en-US" b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11/30/2020</a:t>
            </a:fld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2B1210-AFE4-4F6E-BF36-1CA663C15AE2}" type="slidenum">
              <a:rPr lang="en-US" b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19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  <p:sldLayoutId id="2147484192" r:id="rId2"/>
    <p:sldLayoutId id="2147484193" r:id="rId3"/>
    <p:sldLayoutId id="2147484194" r:id="rId4"/>
    <p:sldLayoutId id="2147484195" r:id="rId5"/>
    <p:sldLayoutId id="2147484196" r:id="rId6"/>
    <p:sldLayoutId id="2147484197" r:id="rId7"/>
    <p:sldLayoutId id="2147484198" r:id="rId8"/>
    <p:sldLayoutId id="2147484199" r:id="rId9"/>
    <p:sldLayoutId id="2147484200" r:id="rId10"/>
    <p:sldLayoutId id="214748420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7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9"/>
          <p:cNvPicPr>
            <a:picLocks noChangeAspect="1" noChangeArrowheads="1"/>
          </p:cNvPicPr>
          <p:nvPr/>
        </p:nvPicPr>
        <p:blipFill>
          <a:blip r:embed="rId3"/>
          <a:srcRect l="52167" t="30444" r="4167" b="24222"/>
          <a:stretch>
            <a:fillRect/>
          </a:stretch>
        </p:blipFill>
        <p:spPr bwMode="auto">
          <a:xfrm>
            <a:off x="5003800" y="3817938"/>
            <a:ext cx="4140200" cy="304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12"/>
          <p:cNvPicPr>
            <a:picLocks noChangeAspect="1" noChangeArrowheads="1"/>
          </p:cNvPicPr>
          <p:nvPr/>
        </p:nvPicPr>
        <p:blipFill>
          <a:blip r:embed="rId4"/>
          <a:srcRect l="44983" t="6160" r="5591" b="35889"/>
          <a:stretch>
            <a:fillRect/>
          </a:stretch>
        </p:blipFill>
        <p:spPr bwMode="auto">
          <a:xfrm>
            <a:off x="4973638" y="0"/>
            <a:ext cx="4170362" cy="366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68313" y="908050"/>
            <a:ext cx="4032250" cy="5191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endParaRPr lang="en-US" sz="2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39750" y="4478338"/>
            <a:ext cx="4032250" cy="8223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Oleh : </a:t>
            </a:r>
          </a:p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WISANDANA</a:t>
            </a:r>
          </a:p>
        </p:txBody>
      </p:sp>
      <p:pic>
        <p:nvPicPr>
          <p:cNvPr id="14341" name="Picture 7" descr="LOGO_JB_timbul_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79613" y="3006725"/>
            <a:ext cx="946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228600" y="914400"/>
            <a:ext cx="45773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ANTI KORUPSI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21166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2590800" cy="563563"/>
          </a:xfrm>
        </p:spPr>
        <p:txBody>
          <a:bodyPr/>
          <a:lstStyle/>
          <a:p>
            <a:pPr eaLnBrk="1" hangingPunct="1">
              <a:defRPr/>
            </a:pPr>
            <a:r>
              <a:rPr lang="id-ID" sz="4800" dirty="0" smtClean="0">
                <a:latin typeface="Gill Sans MT" pitchFamily="34" charset="0"/>
              </a:rPr>
              <a:t>Biodata</a:t>
            </a:r>
            <a:endParaRPr lang="en-US" sz="4800" dirty="0">
              <a:latin typeface="Gill Sans MT" pitchFamily="34" charset="0"/>
            </a:endParaRP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93825"/>
            <a:ext cx="8305800" cy="4625975"/>
          </a:xfrm>
        </p:spPr>
        <p:txBody>
          <a:bodyPr/>
          <a:lstStyle/>
          <a:p>
            <a:pPr eaLnBrk="1" hangingPunct="1">
              <a:buClr>
                <a:srgbClr val="FBF57A"/>
              </a:buClr>
              <a:buSzPct val="85000"/>
              <a:buFont typeface="Arial" charset="0"/>
              <a:buChar char="•"/>
            </a:pPr>
            <a:r>
              <a:rPr lang="id-ID" sz="2800" smtClean="0">
                <a:latin typeface="Gill Sans MT" pitchFamily="34" charset="0"/>
              </a:rPr>
              <a:t>Wisandana</a:t>
            </a:r>
          </a:p>
          <a:p>
            <a:pPr eaLnBrk="1" hangingPunct="1">
              <a:buClr>
                <a:srgbClr val="FBF57A"/>
              </a:buClr>
              <a:buSzPct val="85000"/>
              <a:buFont typeface="Arial" charset="0"/>
              <a:buChar char="•"/>
            </a:pPr>
            <a:r>
              <a:rPr lang="id-ID" sz="2800" smtClean="0">
                <a:latin typeface="Gill Sans MT" pitchFamily="34" charset="0"/>
              </a:rPr>
              <a:t>Residence 8 @ Senopati, Tower 3 Lt. 39/ A-1</a:t>
            </a:r>
          </a:p>
          <a:p>
            <a:pPr eaLnBrk="1" hangingPunct="1">
              <a:buClr>
                <a:srgbClr val="FBF57A"/>
              </a:buClr>
              <a:buSzPct val="85000"/>
              <a:buFont typeface="Wingdings" pitchFamily="2" charset="2"/>
              <a:buNone/>
            </a:pPr>
            <a:r>
              <a:rPr lang="id-ID" sz="2800" smtClean="0">
                <a:latin typeface="Gill Sans MT" pitchFamily="34" charset="0"/>
              </a:rPr>
              <a:t>	Jln. Senopati Raya No. 8 Jakarta Selatan</a:t>
            </a:r>
          </a:p>
          <a:p>
            <a:pPr eaLnBrk="1" hangingPunct="1">
              <a:buClr>
                <a:srgbClr val="FBF57A"/>
              </a:buClr>
              <a:buSzPct val="85000"/>
              <a:buFont typeface="Arial" charset="0"/>
              <a:buChar char="•"/>
            </a:pPr>
            <a:r>
              <a:rPr lang="id-ID" sz="2800" smtClean="0">
                <a:latin typeface="Gill Sans MT" pitchFamily="34" charset="0"/>
              </a:rPr>
              <a:t>Jln. Palem Bintang No. 9  - Palem Permai </a:t>
            </a:r>
            <a:r>
              <a:rPr lang="en-US" sz="2800" smtClean="0">
                <a:latin typeface="Gill Sans MT" pitchFamily="34" charset="0"/>
              </a:rPr>
              <a:t>Bandung </a:t>
            </a:r>
          </a:p>
          <a:p>
            <a:pPr eaLnBrk="1" hangingPunct="1">
              <a:buClr>
                <a:srgbClr val="FBF57A"/>
              </a:buClr>
              <a:buSzPct val="85000"/>
              <a:buFont typeface="Arial" charset="0"/>
              <a:buChar char="•"/>
            </a:pPr>
            <a:r>
              <a:rPr lang="en-US" sz="2800" smtClean="0">
                <a:latin typeface="Gill Sans MT" pitchFamily="34" charset="0"/>
              </a:rPr>
              <a:t>wisandanasanudi@gmail.com</a:t>
            </a:r>
            <a:endParaRPr lang="id-ID" smtClean="0">
              <a:latin typeface="Gill Sans MT" pitchFamily="34" charset="0"/>
            </a:endParaRPr>
          </a:p>
          <a:p>
            <a:pPr eaLnBrk="1" hangingPunct="1">
              <a:buClr>
                <a:srgbClr val="FBF57A"/>
              </a:buClr>
              <a:buSzPct val="85000"/>
              <a:buFont typeface="Arial" charset="0"/>
              <a:buChar char="•"/>
            </a:pPr>
            <a:r>
              <a:rPr lang="id-ID" sz="2800" smtClean="0">
                <a:latin typeface="Gill Sans MT" pitchFamily="34" charset="0"/>
              </a:rPr>
              <a:t>0811214320</a:t>
            </a:r>
            <a:endParaRPr lang="en-US" sz="2800" smtClean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25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3"/>
          <p:cNvSpPr>
            <a:spLocks noGrp="1" noChangeArrowheads="1"/>
          </p:cNvSpPr>
          <p:nvPr>
            <p:ph type="title" idx="4294967295"/>
          </p:nvPr>
        </p:nvSpPr>
        <p:spPr>
          <a:xfrm>
            <a:off x="479425" y="542925"/>
            <a:ext cx="3597275" cy="825500"/>
          </a:xfrm>
        </p:spPr>
        <p:txBody>
          <a:bodyPr/>
          <a:lstStyle/>
          <a:p>
            <a:pPr eaLnBrk="1" hangingPunct="1"/>
            <a:r>
              <a:rPr lang="en-US" altLang="zh-CN" sz="3200" b="0" dirty="0" smtClean="0">
                <a:solidFill>
                  <a:schemeClr val="tx1"/>
                </a:solidFill>
                <a:ea typeface="SimSun" pitchFamily="2" charset="-122"/>
              </a:rPr>
              <a:t/>
            </a:r>
            <a:br>
              <a:rPr lang="en-US" altLang="zh-CN" sz="3200" b="0" dirty="0" smtClean="0">
                <a:solidFill>
                  <a:schemeClr val="tx1"/>
                </a:solidFill>
                <a:ea typeface="SimSun" pitchFamily="2" charset="-122"/>
              </a:rPr>
            </a:br>
            <a:r>
              <a:rPr lang="en-US" altLang="zh-CN" sz="3200" b="0" dirty="0">
                <a:solidFill>
                  <a:schemeClr val="tx1"/>
                </a:solidFill>
                <a:ea typeface="SimSun" pitchFamily="2" charset="-122"/>
              </a:rPr>
              <a:t/>
            </a:r>
            <a:br>
              <a:rPr lang="en-US" altLang="zh-CN" sz="3200" b="0" dirty="0">
                <a:solidFill>
                  <a:schemeClr val="tx1"/>
                </a:solidFill>
                <a:ea typeface="SimSun" pitchFamily="2" charset="-122"/>
              </a:rPr>
            </a:br>
            <a:r>
              <a:rPr lang="en-US" altLang="zh-CN" sz="3200" b="0" dirty="0" smtClean="0">
                <a:solidFill>
                  <a:schemeClr val="tx1"/>
                </a:solidFill>
                <a:ea typeface="SimSun" pitchFamily="2" charset="-122"/>
              </a:rPr>
              <a:t/>
            </a:r>
            <a:br>
              <a:rPr lang="en-US" altLang="zh-CN" sz="3200" b="0" dirty="0" smtClean="0">
                <a:solidFill>
                  <a:schemeClr val="tx1"/>
                </a:solidFill>
                <a:ea typeface="SimSun" pitchFamily="2" charset="-122"/>
              </a:rPr>
            </a:br>
            <a:r>
              <a:rPr lang="en-US" altLang="zh-CN" sz="3200" b="0" dirty="0" smtClean="0">
                <a:solidFill>
                  <a:schemeClr val="tx1"/>
                </a:solidFill>
                <a:ea typeface="SimSun" pitchFamily="2" charset="-122"/>
              </a:rPr>
              <a:t>WISANDANA</a:t>
            </a:r>
            <a:br>
              <a:rPr lang="en-US" altLang="zh-CN" sz="3200" b="0" dirty="0" smtClean="0">
                <a:solidFill>
                  <a:schemeClr val="tx1"/>
                </a:solidFill>
                <a:ea typeface="SimSun" pitchFamily="2" charset="-122"/>
              </a:rPr>
            </a:br>
            <a:endParaRPr lang="en-US" altLang="zh-CN" sz="3500" dirty="0" smtClean="0">
              <a:solidFill>
                <a:schemeClr val="tx1"/>
              </a:solidFill>
              <a:ea typeface="SimSun" pitchFamily="2" charset="-122"/>
            </a:endParaRPr>
          </a:p>
        </p:txBody>
      </p:sp>
      <p:sp>
        <p:nvSpPr>
          <p:cNvPr id="17410" name="Title 3"/>
          <p:cNvSpPr>
            <a:spLocks noChangeArrowheads="1"/>
          </p:cNvSpPr>
          <p:nvPr/>
        </p:nvSpPr>
        <p:spPr bwMode="auto">
          <a:xfrm>
            <a:off x="479425" y="955675"/>
            <a:ext cx="37782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479" tIns="41239" rIns="82479" bIns="41239" anchor="ctr"/>
          <a:lstStyle/>
          <a:p>
            <a:endParaRPr lang="en-US" sz="2800" b="0">
              <a:latin typeface="Arial Narrow" pitchFamily="34" charset="0"/>
            </a:endParaRPr>
          </a:p>
        </p:txBody>
      </p:sp>
      <p:sp>
        <p:nvSpPr>
          <p:cNvPr id="17411" name="Title 3"/>
          <p:cNvSpPr>
            <a:spLocks noChangeArrowheads="1"/>
          </p:cNvSpPr>
          <p:nvPr/>
        </p:nvSpPr>
        <p:spPr bwMode="auto">
          <a:xfrm>
            <a:off x="536575" y="1343025"/>
            <a:ext cx="37782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479" tIns="41239" rIns="82479" bIns="41239" anchor="ctr"/>
          <a:lstStyle/>
          <a:p>
            <a:endParaRPr lang="en-US" altLang="en-US" sz="2400" b="0">
              <a:latin typeface="Arial Narrow" pitchFamily="34" charset="0"/>
            </a:endParaRPr>
          </a:p>
        </p:txBody>
      </p:sp>
      <p:sp>
        <p:nvSpPr>
          <p:cNvPr id="17412" name="Title 3"/>
          <p:cNvSpPr>
            <a:spLocks noChangeArrowheads="1"/>
          </p:cNvSpPr>
          <p:nvPr/>
        </p:nvSpPr>
        <p:spPr bwMode="auto">
          <a:xfrm>
            <a:off x="414338" y="2936875"/>
            <a:ext cx="67341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479" tIns="41239" rIns="82479" bIns="41239" anchor="ctr"/>
          <a:lstStyle/>
          <a:p>
            <a:r>
              <a:rPr lang="en-US" altLang="en-US" sz="2800" b="0">
                <a:latin typeface="Arial Narrow" pitchFamily="34" charset="0"/>
                <a:sym typeface="Times New Roman" pitchFamily="18" charset="0"/>
              </a:rPr>
              <a:t>Ilmu Hukum – UNPAD</a:t>
            </a:r>
          </a:p>
          <a:p>
            <a:r>
              <a:rPr lang="en-US" altLang="en-US" sz="2800" b="0">
                <a:latin typeface="Arial Narrow" pitchFamily="34" charset="0"/>
                <a:sym typeface="Times New Roman" pitchFamily="18" charset="0"/>
              </a:rPr>
              <a:t>Notariat - UNPAD</a:t>
            </a:r>
          </a:p>
          <a:p>
            <a:r>
              <a:rPr lang="en-US" altLang="en-US" sz="2800" b="0">
                <a:latin typeface="Arial Narrow" pitchFamily="34" charset="0"/>
                <a:sym typeface="Times New Roman" pitchFamily="18" charset="0"/>
              </a:rPr>
              <a:t>Ilmu Lingkungan – UNPAD</a:t>
            </a:r>
          </a:p>
          <a:p>
            <a:r>
              <a:rPr lang="en-US" altLang="en-US" sz="2800" b="0">
                <a:latin typeface="Arial Narrow" pitchFamily="34" charset="0"/>
                <a:sym typeface="Times New Roman" pitchFamily="18" charset="0"/>
              </a:rPr>
              <a:t>Water Pollution Control – EPA SINGAPORE</a:t>
            </a:r>
          </a:p>
          <a:p>
            <a:r>
              <a:rPr lang="en-US" altLang="en-US" sz="2800" b="0">
                <a:latin typeface="Arial Narrow" pitchFamily="34" charset="0"/>
                <a:sym typeface="Times New Roman" pitchFamily="18" charset="0"/>
              </a:rPr>
              <a:t>Course HRD – INTAN - MALAYSIA </a:t>
            </a:r>
          </a:p>
          <a:p>
            <a:r>
              <a:rPr lang="en-US" altLang="en-US" sz="2800" b="0">
                <a:latin typeface="Arial Narrow" pitchFamily="34" charset="0"/>
                <a:sym typeface="Times New Roman" pitchFamily="18" charset="0"/>
              </a:rPr>
              <a:t>EPCM – AOTS TOKYO - JAPAN</a:t>
            </a:r>
          </a:p>
          <a:p>
            <a:endParaRPr lang="en-US" altLang="en-US" sz="2800" b="0">
              <a:latin typeface="Arial Narrow" pitchFamily="34" charset="0"/>
              <a:sym typeface="Times New Roman" pitchFamily="18" charset="0"/>
            </a:endParaRPr>
          </a:p>
        </p:txBody>
      </p:sp>
      <p:sp>
        <p:nvSpPr>
          <p:cNvPr id="17413" name="Title 3"/>
          <p:cNvSpPr>
            <a:spLocks noChangeArrowheads="1"/>
          </p:cNvSpPr>
          <p:nvPr/>
        </p:nvSpPr>
        <p:spPr bwMode="auto">
          <a:xfrm>
            <a:off x="5000625" y="5311775"/>
            <a:ext cx="377825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479" tIns="41239" rIns="82479" bIns="41239" anchor="ctr"/>
          <a:lstStyle/>
          <a:p>
            <a:pPr algn="ctr"/>
            <a:r>
              <a:rPr lang="en-US" altLang="en-US" sz="2600" b="0">
                <a:latin typeface="Arial Narrow" pitchFamily="34" charset="0"/>
                <a:sym typeface="Times New Roman" pitchFamily="18" charset="0"/>
              </a:rPr>
              <a:t>BPSDM Provinsi Jawa Barat</a:t>
            </a:r>
          </a:p>
          <a:p>
            <a:pPr algn="ctr"/>
            <a:endParaRPr lang="en-US" altLang="en-US" sz="2600" b="0">
              <a:latin typeface="Arial Narrow" pitchFamily="34" charset="0"/>
            </a:endParaRPr>
          </a:p>
        </p:txBody>
      </p:sp>
      <p:sp>
        <p:nvSpPr>
          <p:cNvPr id="17414" name="Title 3"/>
          <p:cNvSpPr>
            <a:spLocks noChangeArrowheads="1"/>
          </p:cNvSpPr>
          <p:nvPr/>
        </p:nvSpPr>
        <p:spPr bwMode="auto">
          <a:xfrm>
            <a:off x="331788" y="5256213"/>
            <a:ext cx="419417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479" tIns="41239" rIns="82479" bIns="41239" anchor="ctr"/>
          <a:lstStyle/>
          <a:p>
            <a:pPr algn="ctr"/>
            <a:r>
              <a:rPr lang="en-US" altLang="en-US" sz="2200" b="0">
                <a:solidFill>
                  <a:srgbClr val="000000"/>
                </a:solidFill>
                <a:latin typeface="Arial Narrow" pitchFamily="34" charset="0"/>
                <a:sym typeface="Times New Roman" pitchFamily="18" charset="0"/>
              </a:rPr>
              <a:t>email : wisandanasanudi@gmail.com</a:t>
            </a:r>
            <a:endParaRPr lang="en-US" altLang="en-US" sz="2200" b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12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2"/>
          <p:cNvSpPr>
            <a:spLocks noGrp="1"/>
          </p:cNvSpPr>
          <p:nvPr>
            <p:ph type="title" idx="4294967295"/>
          </p:nvPr>
        </p:nvSpPr>
        <p:spPr>
          <a:xfrm>
            <a:off x="466725" y="188913"/>
            <a:ext cx="4487863" cy="863600"/>
          </a:xfrm>
        </p:spPr>
        <p:txBody>
          <a:bodyPr anchor="ctr"/>
          <a:lstStyle/>
          <a:p>
            <a:pPr marL="53975" indent="-53975" eaLnBrk="1" hangingPunct="1"/>
            <a:r>
              <a:rPr lang="id-ID" sz="2200" smtClean="0"/>
              <a:t>TRANSFORMASI </a:t>
            </a:r>
            <a:r>
              <a:rPr lang="en-US" sz="2200" smtClean="0"/>
              <a:t>B</a:t>
            </a:r>
            <a:r>
              <a:rPr lang="id-ID" sz="2200" smtClean="0"/>
              <a:t>IROKRAS</a:t>
            </a:r>
            <a:r>
              <a:rPr lang="en-US" sz="2200" smtClean="0"/>
              <a:t>I &amp;</a:t>
            </a:r>
          </a:p>
        </p:txBody>
      </p:sp>
      <p:sp>
        <p:nvSpPr>
          <p:cNvPr id="10" name="Shape 9"/>
          <p:cNvSpPr/>
          <p:nvPr/>
        </p:nvSpPr>
        <p:spPr>
          <a:xfrm>
            <a:off x="350838" y="1981200"/>
            <a:ext cx="6572250" cy="4114800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FFC000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130300" y="4905375"/>
            <a:ext cx="195263" cy="195263"/>
          </a:xfrm>
          <a:prstGeom prst="ellipse">
            <a:avLst/>
          </a:prstGeom>
          <a:solidFill>
            <a:srgbClr val="76C5EF"/>
          </a:solidFill>
          <a:ln w="38100">
            <a:solidFill>
              <a:srgbClr val="FFFFFF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800" b="0">
              <a:latin typeface="+mn-lt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036638" y="5334000"/>
            <a:ext cx="1743075" cy="533400"/>
          </a:xfrm>
          <a:custGeom>
            <a:avLst/>
            <a:gdLst>
              <a:gd name="connsiteX0" fmla="*/ 0 w 1744093"/>
              <a:gd name="connsiteY0" fmla="*/ 0 h 1352046"/>
              <a:gd name="connsiteX1" fmla="*/ 1744093 w 1744093"/>
              <a:gd name="connsiteY1" fmla="*/ 0 h 1352046"/>
              <a:gd name="connsiteX2" fmla="*/ 1744093 w 1744093"/>
              <a:gd name="connsiteY2" fmla="*/ 1352046 h 1352046"/>
              <a:gd name="connsiteX3" fmla="*/ 0 w 1744093"/>
              <a:gd name="connsiteY3" fmla="*/ 1352046 h 1352046"/>
              <a:gd name="connsiteX4" fmla="*/ 0 w 1744093"/>
              <a:gd name="connsiteY4" fmla="*/ 0 h 1352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4093" h="1352046">
                <a:moveTo>
                  <a:pt x="0" y="0"/>
                </a:moveTo>
                <a:lnTo>
                  <a:pt x="1744093" y="0"/>
                </a:lnTo>
                <a:lnTo>
                  <a:pt x="1744093" y="1352046"/>
                </a:lnTo>
                <a:lnTo>
                  <a:pt x="0" y="135204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103125" tIns="0" rIns="0" bIns="0" spcCol="1270"/>
          <a:lstStyle/>
          <a:p>
            <a:pPr defTabSz="10668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US" sz="1800" b="0" dirty="0"/>
              <a:t>RULE BASED BUREAUCRACY</a:t>
            </a: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2847975" y="3633788"/>
            <a:ext cx="352425" cy="352425"/>
          </a:xfrm>
          <a:prstGeom prst="ellipse">
            <a:avLst/>
          </a:prstGeom>
          <a:solidFill>
            <a:srgbClr val="76C5EF"/>
          </a:solidFill>
          <a:ln w="38100">
            <a:solidFill>
              <a:srgbClr val="FFFFFF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800" b="0">
              <a:latin typeface="+mn-lt"/>
              <a:cs typeface="+mn-cs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2484438" y="4343400"/>
            <a:ext cx="3108325" cy="685800"/>
          </a:xfrm>
          <a:custGeom>
            <a:avLst/>
            <a:gdLst>
              <a:gd name="connsiteX0" fmla="*/ 0 w 1796491"/>
              <a:gd name="connsiteY0" fmla="*/ 0 h 2545029"/>
              <a:gd name="connsiteX1" fmla="*/ 1796491 w 1796491"/>
              <a:gd name="connsiteY1" fmla="*/ 0 h 2545029"/>
              <a:gd name="connsiteX2" fmla="*/ 1796491 w 1796491"/>
              <a:gd name="connsiteY2" fmla="*/ 2545029 h 2545029"/>
              <a:gd name="connsiteX3" fmla="*/ 0 w 1796491"/>
              <a:gd name="connsiteY3" fmla="*/ 2545029 h 2545029"/>
              <a:gd name="connsiteX4" fmla="*/ 0 w 1796491"/>
              <a:gd name="connsiteY4" fmla="*/ 0 h 25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6491" h="2545029">
                <a:moveTo>
                  <a:pt x="0" y="0"/>
                </a:moveTo>
                <a:lnTo>
                  <a:pt x="1796491" y="0"/>
                </a:lnTo>
                <a:lnTo>
                  <a:pt x="1796491" y="2545029"/>
                </a:lnTo>
                <a:lnTo>
                  <a:pt x="0" y="25450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186418" tIns="0" rIns="0" bIns="0" spcCol="1270"/>
          <a:lstStyle/>
          <a:p>
            <a:pPr defTabSz="10668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US" sz="1800" b="0" dirty="0"/>
              <a:t>PERFORMANCE BASED BUREAUCRACY</a:t>
            </a: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4914900" y="2860675"/>
            <a:ext cx="485775" cy="485775"/>
          </a:xfrm>
          <a:prstGeom prst="ellipse">
            <a:avLst/>
          </a:prstGeom>
          <a:solidFill>
            <a:srgbClr val="76C5EF"/>
          </a:solidFill>
          <a:ln w="38100">
            <a:solidFill>
              <a:srgbClr val="FFFFFF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800" b="0">
              <a:latin typeface="+mn-lt"/>
              <a:cs typeface="+mn-cs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725988" y="3657600"/>
            <a:ext cx="1797050" cy="563563"/>
          </a:xfrm>
          <a:custGeom>
            <a:avLst/>
            <a:gdLst>
              <a:gd name="connsiteX0" fmla="*/ 0 w 1796491"/>
              <a:gd name="connsiteY0" fmla="*/ 0 h 3251462"/>
              <a:gd name="connsiteX1" fmla="*/ 1796491 w 1796491"/>
              <a:gd name="connsiteY1" fmla="*/ 0 h 3251462"/>
              <a:gd name="connsiteX2" fmla="*/ 1796491 w 1796491"/>
              <a:gd name="connsiteY2" fmla="*/ 3251462 h 3251462"/>
              <a:gd name="connsiteX3" fmla="*/ 0 w 1796491"/>
              <a:gd name="connsiteY3" fmla="*/ 3251462 h 3251462"/>
              <a:gd name="connsiteX4" fmla="*/ 0 w 1796491"/>
              <a:gd name="connsiteY4" fmla="*/ 0 h 3251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6491" h="3251462">
                <a:moveTo>
                  <a:pt x="0" y="0"/>
                </a:moveTo>
                <a:lnTo>
                  <a:pt x="1796491" y="0"/>
                </a:lnTo>
                <a:lnTo>
                  <a:pt x="1796491" y="3251462"/>
                </a:lnTo>
                <a:lnTo>
                  <a:pt x="0" y="32514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57813" tIns="0" rIns="0" bIns="0" spcCol="1270"/>
          <a:lstStyle/>
          <a:p>
            <a:pPr defTabSz="10668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US" sz="1800" b="0" dirty="0"/>
              <a:t>DYNAMIC GOVERNANCE</a:t>
            </a: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304800" y="4414838"/>
            <a:ext cx="8080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Calibri" pitchFamily="34" charset="0"/>
                <a:ea typeface="MS PGothic" pitchFamily="34" charset="-128"/>
              </a:rPr>
              <a:t>2013 </a:t>
            </a:r>
          </a:p>
        </p:txBody>
      </p:sp>
      <p:sp>
        <p:nvSpPr>
          <p:cNvPr id="23562" name="TextBox 6"/>
          <p:cNvSpPr txBox="1">
            <a:spLocks noChangeArrowheads="1"/>
          </p:cNvSpPr>
          <p:nvPr/>
        </p:nvSpPr>
        <p:spPr bwMode="auto">
          <a:xfrm>
            <a:off x="2322513" y="2967038"/>
            <a:ext cx="808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Calibri" pitchFamily="34" charset="0"/>
                <a:ea typeface="MS PGothic" pitchFamily="34" charset="-128"/>
              </a:rPr>
              <a:t>2018</a:t>
            </a:r>
          </a:p>
        </p:txBody>
      </p:sp>
      <p:sp>
        <p:nvSpPr>
          <p:cNvPr id="23563" name="TextBox 7"/>
          <p:cNvSpPr txBox="1">
            <a:spLocks noChangeArrowheads="1"/>
          </p:cNvSpPr>
          <p:nvPr/>
        </p:nvSpPr>
        <p:spPr bwMode="auto">
          <a:xfrm>
            <a:off x="4572000" y="2205038"/>
            <a:ext cx="8080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Calibri" pitchFamily="34" charset="0"/>
                <a:ea typeface="MS PGothic" pitchFamily="34" charset="-128"/>
              </a:rPr>
              <a:t>2025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12838" y="5867400"/>
            <a:ext cx="2017712" cy="6477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ADMINISTRASI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KEPEGAWAIAN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27313" y="4856163"/>
            <a:ext cx="2101850" cy="6461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MANAJEMEN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SDM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00625" y="4198938"/>
            <a:ext cx="1963738" cy="92233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bg1"/>
                </a:solidFill>
                <a:latin typeface="+mn-lt"/>
                <a:cs typeface="+mn-cs"/>
              </a:rPr>
              <a:t>PENGEMBANGAN POTENSI </a:t>
            </a:r>
            <a:r>
              <a:rPr lang="en-US" sz="1800" i="1" dirty="0">
                <a:solidFill>
                  <a:schemeClr val="bg1"/>
                </a:solidFill>
                <a:latin typeface="+mn-lt"/>
                <a:cs typeface="+mn-cs"/>
              </a:rPr>
              <a:t>HUMAN CAPITAL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2600" y="950913"/>
            <a:ext cx="4953000" cy="52228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0" dirty="0">
                <a:solidFill>
                  <a:schemeClr val="bg1"/>
                </a:solidFill>
                <a:latin typeface="+mn-lt"/>
                <a:cs typeface="+mn-cs"/>
              </a:rPr>
              <a:t>PENGELOLAAN SDM APARATUR</a:t>
            </a:r>
          </a:p>
        </p:txBody>
      </p:sp>
      <p:sp>
        <p:nvSpPr>
          <p:cNvPr id="23" name="Oval 22"/>
          <p:cNvSpPr/>
          <p:nvPr/>
        </p:nvSpPr>
        <p:spPr>
          <a:xfrm>
            <a:off x="6964363" y="1773238"/>
            <a:ext cx="2133600" cy="207645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f-ZA" sz="18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BIROKRASI BERSIH, KOMPETEN DAN MELAYANI</a:t>
            </a:r>
            <a:endParaRPr lang="id-ID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41375"/>
            <a:ext cx="9144000" cy="517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7875" name="Group 2"/>
          <p:cNvGrpSpPr>
            <a:grpSpLocks/>
          </p:cNvGrpSpPr>
          <p:nvPr/>
        </p:nvGrpSpPr>
        <p:grpSpPr bwMode="auto">
          <a:xfrm>
            <a:off x="8320088" y="446088"/>
            <a:ext cx="608012" cy="1301750"/>
            <a:chOff x="10832137" y="761284"/>
            <a:chExt cx="607740" cy="941294"/>
          </a:xfrm>
        </p:grpSpPr>
        <p:sp>
          <p:nvSpPr>
            <p:cNvPr id="4" name="Rectangle 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0832137" y="761284"/>
              <a:ext cx="382416" cy="94129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/>
            </a:p>
          </p:txBody>
        </p:sp>
        <p:sp>
          <p:nvSpPr>
            <p:cNvPr id="5" name="Rectangle 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1139974" y="761284"/>
              <a:ext cx="299903" cy="94129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/>
            </a:p>
          </p:txBody>
        </p:sp>
      </p:grpSp>
      <p:grpSp>
        <p:nvGrpSpPr>
          <p:cNvPr id="207878" name="Group 6"/>
          <p:cNvGrpSpPr>
            <a:grpSpLocks/>
          </p:cNvGrpSpPr>
          <p:nvPr/>
        </p:nvGrpSpPr>
        <p:grpSpPr bwMode="auto">
          <a:xfrm>
            <a:off x="0" y="5921375"/>
            <a:ext cx="9144000" cy="403225"/>
            <a:chOff x="3654344" y="2113029"/>
            <a:chExt cx="680310" cy="941294"/>
          </a:xfrm>
        </p:grpSpPr>
        <p:sp>
          <p:nvSpPr>
            <p:cNvPr id="7" name="Rectangle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654344" y="2113029"/>
              <a:ext cx="381966" cy="94129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 dirty="0"/>
            </a:p>
          </p:txBody>
        </p:sp>
        <p:sp>
          <p:nvSpPr>
            <p:cNvPr id="8" name="Rectangle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983161" y="2113029"/>
              <a:ext cx="351494" cy="94129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 u="sng" dirty="0"/>
            </a:p>
          </p:txBody>
        </p: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93763"/>
            <a:ext cx="9144000" cy="507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9923" name="Group 2"/>
          <p:cNvGrpSpPr>
            <a:grpSpLocks/>
          </p:cNvGrpSpPr>
          <p:nvPr/>
        </p:nvGrpSpPr>
        <p:grpSpPr bwMode="auto">
          <a:xfrm>
            <a:off x="8351838" y="382588"/>
            <a:ext cx="608012" cy="1301750"/>
            <a:chOff x="10832137" y="761284"/>
            <a:chExt cx="607740" cy="941294"/>
          </a:xfrm>
        </p:grpSpPr>
        <p:sp>
          <p:nvSpPr>
            <p:cNvPr id="4" name="Rectangle 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0832137" y="761284"/>
              <a:ext cx="382416" cy="94129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/>
            </a:p>
          </p:txBody>
        </p:sp>
        <p:sp>
          <p:nvSpPr>
            <p:cNvPr id="5" name="Rectangle 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1139974" y="761284"/>
              <a:ext cx="299903" cy="94129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/>
            </a:p>
          </p:txBody>
        </p:sp>
      </p:grpSp>
      <p:grpSp>
        <p:nvGrpSpPr>
          <p:cNvPr id="209926" name="Group 6"/>
          <p:cNvGrpSpPr>
            <a:grpSpLocks/>
          </p:cNvGrpSpPr>
          <p:nvPr/>
        </p:nvGrpSpPr>
        <p:grpSpPr bwMode="auto">
          <a:xfrm>
            <a:off x="0" y="5921375"/>
            <a:ext cx="9144000" cy="403225"/>
            <a:chOff x="3654344" y="2113029"/>
            <a:chExt cx="680310" cy="941294"/>
          </a:xfrm>
        </p:grpSpPr>
        <p:sp>
          <p:nvSpPr>
            <p:cNvPr id="7" name="Rectangle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654344" y="2113029"/>
              <a:ext cx="381966" cy="94129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 dirty="0"/>
            </a:p>
          </p:txBody>
        </p:sp>
        <p:sp>
          <p:nvSpPr>
            <p:cNvPr id="8" name="Rectangle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983161" y="2113029"/>
              <a:ext cx="351494" cy="94129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 u="sng" dirty="0"/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20738"/>
            <a:ext cx="9144000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1971" name="Group 2"/>
          <p:cNvGrpSpPr>
            <a:grpSpLocks/>
          </p:cNvGrpSpPr>
          <p:nvPr/>
        </p:nvGrpSpPr>
        <p:grpSpPr bwMode="auto">
          <a:xfrm>
            <a:off x="8362950" y="328613"/>
            <a:ext cx="608013" cy="1301750"/>
            <a:chOff x="10832137" y="761284"/>
            <a:chExt cx="607740" cy="941294"/>
          </a:xfrm>
        </p:grpSpPr>
        <p:sp>
          <p:nvSpPr>
            <p:cNvPr id="4" name="Rectangle 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0832137" y="761284"/>
              <a:ext cx="382416" cy="94129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/>
            </a:p>
          </p:txBody>
        </p:sp>
        <p:sp>
          <p:nvSpPr>
            <p:cNvPr id="5" name="Rectangle 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1139974" y="761284"/>
              <a:ext cx="299903" cy="94129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/>
            </a:p>
          </p:txBody>
        </p:sp>
      </p:grpSp>
      <p:grpSp>
        <p:nvGrpSpPr>
          <p:cNvPr id="211974" name="Group 6"/>
          <p:cNvGrpSpPr>
            <a:grpSpLocks/>
          </p:cNvGrpSpPr>
          <p:nvPr/>
        </p:nvGrpSpPr>
        <p:grpSpPr bwMode="auto">
          <a:xfrm>
            <a:off x="0" y="5921375"/>
            <a:ext cx="9144000" cy="403225"/>
            <a:chOff x="3654344" y="2113029"/>
            <a:chExt cx="680310" cy="941294"/>
          </a:xfrm>
        </p:grpSpPr>
        <p:sp>
          <p:nvSpPr>
            <p:cNvPr id="7" name="Rectangle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654344" y="2113029"/>
              <a:ext cx="381966" cy="94129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 dirty="0"/>
            </a:p>
          </p:txBody>
        </p:sp>
        <p:sp>
          <p:nvSpPr>
            <p:cNvPr id="8" name="Rectangle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983161" y="2113029"/>
              <a:ext cx="351494" cy="94129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 b="0" u="sng" dirty="0"/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Group 71"/>
          <p:cNvGrpSpPr>
            <a:grpSpLocks/>
          </p:cNvGrpSpPr>
          <p:nvPr/>
        </p:nvGrpSpPr>
        <p:grpSpPr bwMode="auto">
          <a:xfrm>
            <a:off x="304800" y="990600"/>
            <a:ext cx="8610600" cy="5334000"/>
            <a:chOff x="542" y="1087"/>
            <a:chExt cx="4996" cy="2449"/>
          </a:xfrm>
        </p:grpSpPr>
        <p:sp>
          <p:nvSpPr>
            <p:cNvPr id="26628" name="Freeform 45"/>
            <p:cNvSpPr>
              <a:spLocks/>
            </p:cNvSpPr>
            <p:nvPr/>
          </p:nvSpPr>
          <p:spPr bwMode="gray">
            <a:xfrm>
              <a:off x="5096" y="1087"/>
              <a:ext cx="421" cy="630"/>
            </a:xfrm>
            <a:custGeom>
              <a:avLst/>
              <a:gdLst>
                <a:gd name="T0" fmla="*/ 2743 w 308"/>
                <a:gd name="T1" fmla="*/ 1385 h 444"/>
                <a:gd name="T2" fmla="*/ 0 w 308"/>
                <a:gd name="T3" fmla="*/ 5144 h 444"/>
                <a:gd name="T4" fmla="*/ 0 w 308"/>
                <a:gd name="T5" fmla="*/ 3312 h 444"/>
                <a:gd name="T6" fmla="*/ 2743 w 308"/>
                <a:gd name="T7" fmla="*/ 0 h 444"/>
                <a:gd name="T8" fmla="*/ 2743 w 308"/>
                <a:gd name="T9" fmla="*/ 1385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4"/>
                <a:gd name="T17" fmla="*/ 308 w 308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rgbClr val="00281D"/>
                </a:gs>
                <a:gs pos="50000">
                  <a:srgbClr val="00563F"/>
                </a:gs>
                <a:gs pos="100000">
                  <a:srgbClr val="00281D"/>
                </a:gs>
              </a:gsLst>
              <a:lin ang="27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id-ID" sz="1800" b="0">
                <a:solidFill>
                  <a:prstClr val="black"/>
                </a:solidFill>
                <a:latin typeface="Gill Sans MT" pitchFamily="34" charset="0"/>
              </a:endParaRPr>
            </a:p>
          </p:txBody>
        </p:sp>
        <p:sp>
          <p:nvSpPr>
            <p:cNvPr id="26629" name="Freeform 46"/>
            <p:cNvSpPr>
              <a:spLocks/>
            </p:cNvSpPr>
            <p:nvPr/>
          </p:nvSpPr>
          <p:spPr bwMode="gray">
            <a:xfrm>
              <a:off x="3071" y="1087"/>
              <a:ext cx="2467" cy="403"/>
            </a:xfrm>
            <a:custGeom>
              <a:avLst/>
              <a:gdLst>
                <a:gd name="T0" fmla="*/ 14187 w 1786"/>
                <a:gd name="T1" fmla="*/ 3292 h 284"/>
                <a:gd name="T2" fmla="*/ 0 w 1786"/>
                <a:gd name="T3" fmla="*/ 3292 h 284"/>
                <a:gd name="T4" fmla="*/ 4278 w 1786"/>
                <a:gd name="T5" fmla="*/ 0 h 284"/>
                <a:gd name="T6" fmla="*/ 17135 w 1786"/>
                <a:gd name="T7" fmla="*/ 0 h 284"/>
                <a:gd name="T8" fmla="*/ 14187 w 1786"/>
                <a:gd name="T9" fmla="*/ 3292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86"/>
                <a:gd name="T16" fmla="*/ 0 h 284"/>
                <a:gd name="T17" fmla="*/ 1786 w 1786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solidFill>
              <a:srgbClr val="00CC99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r>
                <a:rPr lang="id-ID" sz="1800" b="0">
                  <a:solidFill>
                    <a:prstClr val="black"/>
                  </a:solidFill>
                  <a:latin typeface="Gill Sans MT" pitchFamily="34" charset="0"/>
                </a:rPr>
                <a:t>              </a:t>
              </a:r>
              <a:r>
                <a:rPr lang="id-ID" sz="2000">
                  <a:solidFill>
                    <a:prstClr val="black"/>
                  </a:solidFill>
                  <a:latin typeface="Gill Sans MT" pitchFamily="34" charset="0"/>
                </a:rPr>
                <a:t>membangun integritas                     	moral &amp; kejujuran</a:t>
              </a:r>
            </a:p>
          </p:txBody>
        </p:sp>
        <p:sp>
          <p:nvSpPr>
            <p:cNvPr id="26630" name="Freeform 47"/>
            <p:cNvSpPr>
              <a:spLocks/>
            </p:cNvSpPr>
            <p:nvPr/>
          </p:nvSpPr>
          <p:spPr bwMode="gray">
            <a:xfrm>
              <a:off x="4673" y="1712"/>
              <a:ext cx="420" cy="626"/>
            </a:xfrm>
            <a:custGeom>
              <a:avLst/>
              <a:gdLst>
                <a:gd name="T0" fmla="*/ 2700 w 308"/>
                <a:gd name="T1" fmla="*/ 1372 h 442"/>
                <a:gd name="T2" fmla="*/ 0 w 308"/>
                <a:gd name="T3" fmla="*/ 5055 h 442"/>
                <a:gd name="T4" fmla="*/ 0 w 308"/>
                <a:gd name="T5" fmla="*/ 3270 h 442"/>
                <a:gd name="T6" fmla="*/ 2700 w 308"/>
                <a:gd name="T7" fmla="*/ 0 h 442"/>
                <a:gd name="T8" fmla="*/ 2700 w 308"/>
                <a:gd name="T9" fmla="*/ 1372 h 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2"/>
                <a:gd name="T17" fmla="*/ 308 w 308"/>
                <a:gd name="T18" fmla="*/ 442 h 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2">
                  <a:moveTo>
                    <a:pt x="308" y="120"/>
                  </a:moveTo>
                  <a:lnTo>
                    <a:pt x="0" y="442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rgbClr val="230744"/>
                </a:gs>
                <a:gs pos="50000">
                  <a:srgbClr val="4B1092"/>
                </a:gs>
                <a:gs pos="100000">
                  <a:srgbClr val="230744"/>
                </a:gs>
              </a:gsLst>
              <a:lin ang="27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id-ID" sz="1800" b="0">
                <a:solidFill>
                  <a:prstClr val="black"/>
                </a:solidFill>
                <a:latin typeface="Gill Sans MT" pitchFamily="34" charset="0"/>
              </a:endParaRPr>
            </a:p>
          </p:txBody>
        </p:sp>
        <p:sp>
          <p:nvSpPr>
            <p:cNvPr id="26631" name="Freeform 48"/>
            <p:cNvSpPr>
              <a:spLocks/>
            </p:cNvSpPr>
            <p:nvPr/>
          </p:nvSpPr>
          <p:spPr bwMode="gray">
            <a:xfrm>
              <a:off x="2472" y="1712"/>
              <a:ext cx="2626" cy="402"/>
            </a:xfrm>
            <a:custGeom>
              <a:avLst/>
              <a:gdLst>
                <a:gd name="T0" fmla="*/ 14436 w 1920"/>
                <a:gd name="T1" fmla="*/ 3230 h 284"/>
                <a:gd name="T2" fmla="*/ 0 w 1920"/>
                <a:gd name="T3" fmla="*/ 3230 h 284"/>
                <a:gd name="T4" fmla="*/ 3994 w 1920"/>
                <a:gd name="T5" fmla="*/ 0 h 284"/>
                <a:gd name="T6" fmla="*/ 17193 w 1920"/>
                <a:gd name="T7" fmla="*/ 0 h 284"/>
                <a:gd name="T8" fmla="*/ 14436 w 1920"/>
                <a:gd name="T9" fmla="*/ 323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0"/>
                <a:gd name="T16" fmla="*/ 0 h 284"/>
                <a:gd name="T17" fmla="*/ 1920 w 192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0" h="284">
                  <a:moveTo>
                    <a:pt x="161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920" y="0"/>
                  </a:lnTo>
                  <a:lnTo>
                    <a:pt x="1612" y="284"/>
                  </a:lnTo>
                  <a:close/>
                </a:path>
              </a:pathLst>
            </a:custGeom>
            <a:solidFill>
              <a:srgbClr val="A77B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r>
                <a:rPr lang="id-ID" sz="2000">
                  <a:solidFill>
                    <a:prstClr val="black"/>
                  </a:solidFill>
                  <a:latin typeface="Gill Sans MT" pitchFamily="34" charset="0"/>
                </a:rPr>
                <a:t>              motivasi &amp; semangat </a:t>
              </a:r>
            </a:p>
            <a:p>
              <a:r>
                <a:rPr lang="id-ID" sz="2000">
                  <a:solidFill>
                    <a:prstClr val="black"/>
                  </a:solidFill>
                  <a:latin typeface="Gill Sans MT" pitchFamily="34" charset="0"/>
                </a:rPr>
                <a:t>        nasionalisme &amp; kebangsaan</a:t>
              </a:r>
              <a:endParaRPr lang="id-ID" sz="2000" b="0">
                <a:solidFill>
                  <a:prstClr val="black"/>
                </a:solidFill>
                <a:latin typeface="Gill Sans MT" pitchFamily="34" charset="0"/>
              </a:endParaRPr>
            </a:p>
          </p:txBody>
        </p:sp>
        <p:sp>
          <p:nvSpPr>
            <p:cNvPr id="26632" name="Freeform 49"/>
            <p:cNvSpPr>
              <a:spLocks/>
            </p:cNvSpPr>
            <p:nvPr/>
          </p:nvSpPr>
          <p:spPr bwMode="gray">
            <a:xfrm>
              <a:off x="4248" y="2331"/>
              <a:ext cx="419" cy="629"/>
            </a:xfrm>
            <a:custGeom>
              <a:avLst/>
              <a:gdLst>
                <a:gd name="T0" fmla="*/ 2762 w 306"/>
                <a:gd name="T1" fmla="*/ 1398 h 444"/>
                <a:gd name="T2" fmla="*/ 0 w 306"/>
                <a:gd name="T3" fmla="*/ 5083 h 444"/>
                <a:gd name="T4" fmla="*/ 0 w 306"/>
                <a:gd name="T5" fmla="*/ 3275 h 444"/>
                <a:gd name="T6" fmla="*/ 2762 w 306"/>
                <a:gd name="T7" fmla="*/ 0 h 444"/>
                <a:gd name="T8" fmla="*/ 2762 w 306"/>
                <a:gd name="T9" fmla="*/ 1398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444"/>
                <a:gd name="T17" fmla="*/ 306 w 306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adFill rotWithShape="1">
              <a:gsLst>
                <a:gs pos="0">
                  <a:srgbClr val="431805"/>
                </a:gs>
                <a:gs pos="50000">
                  <a:srgbClr val="90330A"/>
                </a:gs>
                <a:gs pos="100000">
                  <a:srgbClr val="431805"/>
                </a:gs>
              </a:gsLst>
              <a:lin ang="27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id-ID" sz="1800" b="0">
                <a:solidFill>
                  <a:prstClr val="black"/>
                </a:solidFill>
                <a:latin typeface="Gill Sans MT" pitchFamily="34" charset="0"/>
              </a:endParaRPr>
            </a:p>
          </p:txBody>
        </p:sp>
        <p:sp>
          <p:nvSpPr>
            <p:cNvPr id="26633" name="Freeform 50"/>
            <p:cNvSpPr>
              <a:spLocks/>
            </p:cNvSpPr>
            <p:nvPr/>
          </p:nvSpPr>
          <p:spPr bwMode="gray">
            <a:xfrm>
              <a:off x="3826" y="2906"/>
              <a:ext cx="422" cy="630"/>
            </a:xfrm>
            <a:custGeom>
              <a:avLst/>
              <a:gdLst>
                <a:gd name="T0" fmla="*/ 2791 w 308"/>
                <a:gd name="T1" fmla="*/ 1412 h 444"/>
                <a:gd name="T2" fmla="*/ 0 w 308"/>
                <a:gd name="T3" fmla="*/ 5144 h 444"/>
                <a:gd name="T4" fmla="*/ 0 w 308"/>
                <a:gd name="T5" fmla="*/ 3312 h 444"/>
                <a:gd name="T6" fmla="*/ 2791 w 308"/>
                <a:gd name="T7" fmla="*/ 0 h 444"/>
                <a:gd name="T8" fmla="*/ 2791 w 308"/>
                <a:gd name="T9" fmla="*/ 1412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4"/>
                <a:gd name="T17" fmla="*/ 308 w 308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adFill rotWithShape="1">
              <a:gsLst>
                <a:gs pos="0">
                  <a:srgbClr val="433206"/>
                </a:gs>
                <a:gs pos="50000">
                  <a:srgbClr val="906B0E"/>
                </a:gs>
                <a:gs pos="100000">
                  <a:srgbClr val="433206"/>
                </a:gs>
              </a:gsLst>
              <a:lin ang="27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id-ID" sz="1800" b="0">
                <a:solidFill>
                  <a:prstClr val="black"/>
                </a:solidFill>
                <a:latin typeface="Gill Sans MT" pitchFamily="34" charset="0"/>
              </a:endParaRPr>
            </a:p>
          </p:txBody>
        </p:sp>
        <p:sp>
          <p:nvSpPr>
            <p:cNvPr id="26634" name="Freeform 51"/>
            <p:cNvSpPr>
              <a:spLocks/>
            </p:cNvSpPr>
            <p:nvPr/>
          </p:nvSpPr>
          <p:spPr bwMode="gray">
            <a:xfrm>
              <a:off x="1275" y="2906"/>
              <a:ext cx="2982" cy="402"/>
            </a:xfrm>
            <a:custGeom>
              <a:avLst/>
              <a:gdLst>
                <a:gd name="T0" fmla="*/ 16779 w 2180"/>
                <a:gd name="T1" fmla="*/ 3230 h 284"/>
                <a:gd name="T2" fmla="*/ 0 w 2180"/>
                <a:gd name="T3" fmla="*/ 3230 h 284"/>
                <a:gd name="T4" fmla="*/ 3994 w 2180"/>
                <a:gd name="T5" fmla="*/ 0 h 284"/>
                <a:gd name="T6" fmla="*/ 19536 w 2180"/>
                <a:gd name="T7" fmla="*/ 0 h 284"/>
                <a:gd name="T8" fmla="*/ 16779 w 2180"/>
                <a:gd name="T9" fmla="*/ 323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80"/>
                <a:gd name="T16" fmla="*/ 0 h 284"/>
                <a:gd name="T17" fmla="*/ 2180 w 218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rgbClr val="F2E160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r>
                <a:rPr lang="id-ID" sz="1800" dirty="0">
                  <a:solidFill>
                    <a:prstClr val="black"/>
                  </a:solidFill>
                  <a:latin typeface="Gill Sans MT" pitchFamily="34" charset="0"/>
                </a:rPr>
                <a:t>            </a:t>
              </a:r>
              <a:r>
                <a:rPr lang="id-ID" sz="2000" dirty="0" smtClean="0">
                  <a:solidFill>
                    <a:srgbClr val="002060"/>
                  </a:solidFill>
                  <a:latin typeface="Gill Sans MT" pitchFamily="34" charset="0"/>
                </a:rPr>
                <a:t>memperkuat </a:t>
              </a:r>
              <a:r>
                <a:rPr lang="id-ID" sz="2000" dirty="0">
                  <a:solidFill>
                    <a:srgbClr val="002060"/>
                  </a:solidFill>
                  <a:latin typeface="Gill Sans MT" pitchFamily="34" charset="0"/>
                </a:rPr>
                <a:t>profesionalisme &amp;</a:t>
              </a:r>
            </a:p>
            <a:p>
              <a:r>
                <a:rPr lang="id-ID" sz="2000" dirty="0">
                  <a:solidFill>
                    <a:srgbClr val="002060"/>
                  </a:solidFill>
                  <a:latin typeface="Gill Sans MT" pitchFamily="34" charset="0"/>
                </a:rPr>
                <a:t>            kompetensi bidang</a:t>
              </a:r>
            </a:p>
          </p:txBody>
        </p:sp>
        <p:sp>
          <p:nvSpPr>
            <p:cNvPr id="26635" name="Freeform 61"/>
            <p:cNvSpPr>
              <a:spLocks/>
            </p:cNvSpPr>
            <p:nvPr/>
          </p:nvSpPr>
          <p:spPr bwMode="gray">
            <a:xfrm rot="275123">
              <a:off x="1599" y="1135"/>
              <a:ext cx="1343" cy="2026"/>
            </a:xfrm>
            <a:custGeom>
              <a:avLst/>
              <a:gdLst>
                <a:gd name="T0" fmla="*/ 1 w 1824"/>
                <a:gd name="T1" fmla="*/ 378 h 2648"/>
                <a:gd name="T2" fmla="*/ 7 w 1824"/>
                <a:gd name="T3" fmla="*/ 325 h 2648"/>
                <a:gd name="T4" fmla="*/ 15 w 1824"/>
                <a:gd name="T5" fmla="*/ 278 h 2648"/>
                <a:gd name="T6" fmla="*/ 25 w 1824"/>
                <a:gd name="T7" fmla="*/ 233 h 2648"/>
                <a:gd name="T8" fmla="*/ 38 w 1824"/>
                <a:gd name="T9" fmla="*/ 195 h 2648"/>
                <a:gd name="T10" fmla="*/ 51 w 1824"/>
                <a:gd name="T11" fmla="*/ 160 h 2648"/>
                <a:gd name="T12" fmla="*/ 65 w 1824"/>
                <a:gd name="T13" fmla="*/ 130 h 2648"/>
                <a:gd name="T14" fmla="*/ 79 w 1824"/>
                <a:gd name="T15" fmla="*/ 103 h 2648"/>
                <a:gd name="T16" fmla="*/ 94 w 1824"/>
                <a:gd name="T17" fmla="*/ 81 h 2648"/>
                <a:gd name="T18" fmla="*/ 107 w 1824"/>
                <a:gd name="T19" fmla="*/ 63 h 2648"/>
                <a:gd name="T20" fmla="*/ 119 w 1824"/>
                <a:gd name="T21" fmla="*/ 47 h 2648"/>
                <a:gd name="T22" fmla="*/ 129 w 1824"/>
                <a:gd name="T23" fmla="*/ 36 h 2648"/>
                <a:gd name="T24" fmla="*/ 137 w 1824"/>
                <a:gd name="T25" fmla="*/ 28 h 2648"/>
                <a:gd name="T26" fmla="*/ 141 w 1824"/>
                <a:gd name="T27" fmla="*/ 24 h 2648"/>
                <a:gd name="T28" fmla="*/ 143 w 1824"/>
                <a:gd name="T29" fmla="*/ 21 h 2648"/>
                <a:gd name="T30" fmla="*/ 202 w 1824"/>
                <a:gd name="T31" fmla="*/ 8 h 2648"/>
                <a:gd name="T32" fmla="*/ 184 w 1824"/>
                <a:gd name="T33" fmla="*/ 50 h 2648"/>
                <a:gd name="T34" fmla="*/ 182 w 1824"/>
                <a:gd name="T35" fmla="*/ 50 h 2648"/>
                <a:gd name="T36" fmla="*/ 178 w 1824"/>
                <a:gd name="T37" fmla="*/ 54 h 2648"/>
                <a:gd name="T38" fmla="*/ 170 w 1824"/>
                <a:gd name="T39" fmla="*/ 57 h 2648"/>
                <a:gd name="T40" fmla="*/ 161 w 1824"/>
                <a:gd name="T41" fmla="*/ 64 h 2648"/>
                <a:gd name="T42" fmla="*/ 149 w 1824"/>
                <a:gd name="T43" fmla="*/ 71 h 2648"/>
                <a:gd name="T44" fmla="*/ 135 w 1824"/>
                <a:gd name="T45" fmla="*/ 83 h 2648"/>
                <a:gd name="T46" fmla="*/ 121 w 1824"/>
                <a:gd name="T47" fmla="*/ 98 h 2648"/>
                <a:gd name="T48" fmla="*/ 106 w 1824"/>
                <a:gd name="T49" fmla="*/ 116 h 2648"/>
                <a:gd name="T50" fmla="*/ 90 w 1824"/>
                <a:gd name="T51" fmla="*/ 138 h 2648"/>
                <a:gd name="T52" fmla="*/ 74 w 1824"/>
                <a:gd name="T53" fmla="*/ 165 h 2648"/>
                <a:gd name="T54" fmla="*/ 59 w 1824"/>
                <a:gd name="T55" fmla="*/ 196 h 2648"/>
                <a:gd name="T56" fmla="*/ 43 w 1824"/>
                <a:gd name="T57" fmla="*/ 233 h 2648"/>
                <a:gd name="T58" fmla="*/ 29 w 1824"/>
                <a:gd name="T59" fmla="*/ 275 h 2648"/>
                <a:gd name="T60" fmla="*/ 15 w 1824"/>
                <a:gd name="T61" fmla="*/ 323 h 2648"/>
                <a:gd name="T62" fmla="*/ 5 w 1824"/>
                <a:gd name="T63" fmla="*/ 377 h 26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24"/>
                <a:gd name="T97" fmla="*/ 0 h 2648"/>
                <a:gd name="T98" fmla="*/ 1824 w 1824"/>
                <a:gd name="T99" fmla="*/ 2648 h 26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24" h="2648">
                  <a:moveTo>
                    <a:pt x="0" y="2648"/>
                  </a:moveTo>
                  <a:lnTo>
                    <a:pt x="12" y="2464"/>
                  </a:lnTo>
                  <a:lnTo>
                    <a:pt x="32" y="2288"/>
                  </a:lnTo>
                  <a:lnTo>
                    <a:pt x="56" y="2120"/>
                  </a:lnTo>
                  <a:lnTo>
                    <a:pt x="88" y="1960"/>
                  </a:lnTo>
                  <a:lnTo>
                    <a:pt x="124" y="1808"/>
                  </a:lnTo>
                  <a:lnTo>
                    <a:pt x="166" y="1662"/>
                  </a:lnTo>
                  <a:lnTo>
                    <a:pt x="212" y="1524"/>
                  </a:lnTo>
                  <a:lnTo>
                    <a:pt x="262" y="1394"/>
                  </a:lnTo>
                  <a:lnTo>
                    <a:pt x="316" y="1270"/>
                  </a:lnTo>
                  <a:lnTo>
                    <a:pt x="372" y="1154"/>
                  </a:lnTo>
                  <a:lnTo>
                    <a:pt x="430" y="1044"/>
                  </a:lnTo>
                  <a:lnTo>
                    <a:pt x="490" y="942"/>
                  </a:lnTo>
                  <a:lnTo>
                    <a:pt x="550" y="846"/>
                  </a:lnTo>
                  <a:lnTo>
                    <a:pt x="612" y="758"/>
                  </a:lnTo>
                  <a:lnTo>
                    <a:pt x="672" y="674"/>
                  </a:lnTo>
                  <a:lnTo>
                    <a:pt x="734" y="598"/>
                  </a:lnTo>
                  <a:lnTo>
                    <a:pt x="792" y="528"/>
                  </a:lnTo>
                  <a:lnTo>
                    <a:pt x="850" y="464"/>
                  </a:lnTo>
                  <a:lnTo>
                    <a:pt x="906" y="408"/>
                  </a:lnTo>
                  <a:lnTo>
                    <a:pt x="960" y="356"/>
                  </a:lnTo>
                  <a:lnTo>
                    <a:pt x="1010" y="310"/>
                  </a:lnTo>
                  <a:lnTo>
                    <a:pt x="1056" y="270"/>
                  </a:lnTo>
                  <a:lnTo>
                    <a:pt x="1096" y="236"/>
                  </a:lnTo>
                  <a:lnTo>
                    <a:pt x="1134" y="208"/>
                  </a:lnTo>
                  <a:lnTo>
                    <a:pt x="1164" y="184"/>
                  </a:lnTo>
                  <a:lnTo>
                    <a:pt x="1190" y="166"/>
                  </a:lnTo>
                  <a:lnTo>
                    <a:pt x="1208" y="154"/>
                  </a:lnTo>
                  <a:lnTo>
                    <a:pt x="1220" y="146"/>
                  </a:lnTo>
                  <a:lnTo>
                    <a:pt x="1224" y="144"/>
                  </a:lnTo>
                  <a:lnTo>
                    <a:pt x="848" y="0"/>
                  </a:lnTo>
                  <a:lnTo>
                    <a:pt x="1728" y="56"/>
                  </a:lnTo>
                  <a:lnTo>
                    <a:pt x="1824" y="480"/>
                  </a:lnTo>
                  <a:lnTo>
                    <a:pt x="1568" y="328"/>
                  </a:lnTo>
                  <a:lnTo>
                    <a:pt x="1564" y="328"/>
                  </a:lnTo>
                  <a:lnTo>
                    <a:pt x="1554" y="332"/>
                  </a:lnTo>
                  <a:lnTo>
                    <a:pt x="1538" y="338"/>
                  </a:lnTo>
                  <a:lnTo>
                    <a:pt x="1514" y="346"/>
                  </a:lnTo>
                  <a:lnTo>
                    <a:pt x="1486" y="356"/>
                  </a:lnTo>
                  <a:lnTo>
                    <a:pt x="1452" y="370"/>
                  </a:lnTo>
                  <a:lnTo>
                    <a:pt x="1412" y="388"/>
                  </a:lnTo>
                  <a:lnTo>
                    <a:pt x="1370" y="410"/>
                  </a:lnTo>
                  <a:lnTo>
                    <a:pt x="1322" y="436"/>
                  </a:lnTo>
                  <a:lnTo>
                    <a:pt x="1270" y="466"/>
                  </a:lnTo>
                  <a:lnTo>
                    <a:pt x="1216" y="500"/>
                  </a:lnTo>
                  <a:lnTo>
                    <a:pt x="1158" y="540"/>
                  </a:lnTo>
                  <a:lnTo>
                    <a:pt x="1098" y="584"/>
                  </a:lnTo>
                  <a:lnTo>
                    <a:pt x="1034" y="636"/>
                  </a:lnTo>
                  <a:lnTo>
                    <a:pt x="970" y="692"/>
                  </a:lnTo>
                  <a:lnTo>
                    <a:pt x="904" y="756"/>
                  </a:lnTo>
                  <a:lnTo>
                    <a:pt x="836" y="824"/>
                  </a:lnTo>
                  <a:lnTo>
                    <a:pt x="770" y="900"/>
                  </a:lnTo>
                  <a:lnTo>
                    <a:pt x="700" y="984"/>
                  </a:lnTo>
                  <a:lnTo>
                    <a:pt x="632" y="1076"/>
                  </a:lnTo>
                  <a:lnTo>
                    <a:pt x="566" y="1174"/>
                  </a:lnTo>
                  <a:lnTo>
                    <a:pt x="498" y="1280"/>
                  </a:lnTo>
                  <a:lnTo>
                    <a:pt x="434" y="1394"/>
                  </a:lnTo>
                  <a:lnTo>
                    <a:pt x="370" y="1518"/>
                  </a:lnTo>
                  <a:lnTo>
                    <a:pt x="308" y="1650"/>
                  </a:lnTo>
                  <a:lnTo>
                    <a:pt x="248" y="1792"/>
                  </a:lnTo>
                  <a:lnTo>
                    <a:pt x="192" y="1944"/>
                  </a:lnTo>
                  <a:lnTo>
                    <a:pt x="138" y="2104"/>
                  </a:lnTo>
                  <a:lnTo>
                    <a:pt x="88" y="2274"/>
                  </a:lnTo>
                  <a:lnTo>
                    <a:pt x="42" y="2456"/>
                  </a:lnTo>
                  <a:lnTo>
                    <a:pt x="0" y="2648"/>
                  </a:lnTo>
                  <a:close/>
                </a:path>
              </a:pathLst>
            </a:custGeom>
            <a:gradFill rotWithShape="1">
              <a:gsLst>
                <a:gs pos="0">
                  <a:srgbClr val="D11364"/>
                </a:gs>
                <a:gs pos="100000">
                  <a:srgbClr val="61092E"/>
                </a:gs>
              </a:gsLst>
              <a:lin ang="54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id-ID" sz="1800" b="0">
                <a:solidFill>
                  <a:prstClr val="black"/>
                </a:solidFill>
                <a:latin typeface="Gill Sans MT" pitchFamily="34" charset="0"/>
              </a:endParaRPr>
            </a:p>
          </p:txBody>
        </p:sp>
        <p:sp>
          <p:nvSpPr>
            <p:cNvPr id="26636" name="Rectangle 62"/>
            <p:cNvSpPr>
              <a:spLocks noChangeArrowheads="1"/>
            </p:cNvSpPr>
            <p:nvPr/>
          </p:nvSpPr>
          <p:spPr bwMode="gray">
            <a:xfrm>
              <a:off x="3084" y="1490"/>
              <a:ext cx="2022" cy="226"/>
            </a:xfrm>
            <a:prstGeom prst="rect">
              <a:avLst/>
            </a:prstGeom>
            <a:gradFill rotWithShape="1">
              <a:gsLst>
                <a:gs pos="0">
                  <a:srgbClr val="00684D"/>
                </a:gs>
                <a:gs pos="50000">
                  <a:srgbClr val="00906A"/>
                </a:gs>
                <a:gs pos="100000">
                  <a:srgbClr val="00684D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 sz="1800" b="0">
                <a:solidFill>
                  <a:srgbClr val="FFFFFF"/>
                </a:solidFill>
                <a:latin typeface="Gill Sans MT" pitchFamily="34" charset="0"/>
              </a:endParaRPr>
            </a:p>
          </p:txBody>
        </p:sp>
        <p:sp>
          <p:nvSpPr>
            <p:cNvPr id="26637" name="Rectangle 63"/>
            <p:cNvSpPr>
              <a:spLocks noChangeArrowheads="1"/>
            </p:cNvSpPr>
            <p:nvPr/>
          </p:nvSpPr>
          <p:spPr bwMode="gray">
            <a:xfrm>
              <a:off x="2473" y="2114"/>
              <a:ext cx="2204" cy="222"/>
            </a:xfrm>
            <a:prstGeom prst="rect">
              <a:avLst/>
            </a:prstGeom>
            <a:gradFill rotWithShape="1">
              <a:gsLst>
                <a:gs pos="0">
                  <a:srgbClr val="5D2FB9"/>
                </a:gs>
                <a:gs pos="50000">
                  <a:srgbClr val="8041FF"/>
                </a:gs>
                <a:gs pos="100000">
                  <a:srgbClr val="5D2FB9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 sz="1800" b="0">
                <a:solidFill>
                  <a:srgbClr val="FFFFFF"/>
                </a:solidFill>
                <a:latin typeface="Gill Sans MT" pitchFamily="34" charset="0"/>
              </a:endParaRPr>
            </a:p>
          </p:txBody>
        </p:sp>
        <p:sp>
          <p:nvSpPr>
            <p:cNvPr id="26638" name="Freeform 64"/>
            <p:cNvSpPr>
              <a:spLocks/>
            </p:cNvSpPr>
            <p:nvPr/>
          </p:nvSpPr>
          <p:spPr bwMode="gray">
            <a:xfrm>
              <a:off x="1870" y="2331"/>
              <a:ext cx="2802" cy="406"/>
            </a:xfrm>
            <a:custGeom>
              <a:avLst/>
              <a:gdLst>
                <a:gd name="T0" fmla="*/ 15629 w 2048"/>
                <a:gd name="T1" fmla="*/ 3320 h 286"/>
                <a:gd name="T2" fmla="*/ 0 w 2048"/>
                <a:gd name="T3" fmla="*/ 3320 h 286"/>
                <a:gd name="T4" fmla="*/ 4001 w 2048"/>
                <a:gd name="T5" fmla="*/ 0 h 286"/>
                <a:gd name="T6" fmla="*/ 18380 w 2048"/>
                <a:gd name="T7" fmla="*/ 0 h 286"/>
                <a:gd name="T8" fmla="*/ 15629 w 2048"/>
                <a:gd name="T9" fmla="*/ 3320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8"/>
                <a:gd name="T16" fmla="*/ 0 h 286"/>
                <a:gd name="T17" fmla="*/ 2048 w 2048"/>
                <a:gd name="T18" fmla="*/ 286 h 2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solidFill>
              <a:srgbClr val="FF9966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r>
                <a:rPr lang="id-ID" sz="2000">
                  <a:solidFill>
                    <a:prstClr val="black"/>
                  </a:solidFill>
                  <a:latin typeface="Gill Sans MT" pitchFamily="34" charset="0"/>
                </a:rPr>
                <a:t>             karakter kepribadian yang 	unggul &amp; bertanggungjawab</a:t>
              </a:r>
            </a:p>
          </p:txBody>
        </p:sp>
        <p:sp>
          <p:nvSpPr>
            <p:cNvPr id="26639" name="Rectangle 65"/>
            <p:cNvSpPr>
              <a:spLocks noChangeArrowheads="1"/>
            </p:cNvSpPr>
            <p:nvPr/>
          </p:nvSpPr>
          <p:spPr bwMode="gray">
            <a:xfrm>
              <a:off x="1872" y="2736"/>
              <a:ext cx="2385" cy="222"/>
            </a:xfrm>
            <a:prstGeom prst="rect">
              <a:avLst/>
            </a:prstGeom>
            <a:gradFill rotWithShape="1">
              <a:gsLst>
                <a:gs pos="0">
                  <a:srgbClr val="A0523A"/>
                </a:gs>
                <a:gs pos="50000">
                  <a:srgbClr val="DC7150"/>
                </a:gs>
                <a:gs pos="100000">
                  <a:srgbClr val="A0523A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 sz="1800" b="0">
                <a:solidFill>
                  <a:srgbClr val="FFFFFF"/>
                </a:solidFill>
                <a:latin typeface="Gill Sans MT" pitchFamily="34" charset="0"/>
              </a:endParaRPr>
            </a:p>
          </p:txBody>
        </p:sp>
        <p:sp>
          <p:nvSpPr>
            <p:cNvPr id="26640" name="Rectangle 66"/>
            <p:cNvSpPr>
              <a:spLocks noChangeArrowheads="1"/>
            </p:cNvSpPr>
            <p:nvPr/>
          </p:nvSpPr>
          <p:spPr bwMode="gray">
            <a:xfrm>
              <a:off x="1265" y="3315"/>
              <a:ext cx="2567" cy="221"/>
            </a:xfrm>
            <a:prstGeom prst="rect">
              <a:avLst/>
            </a:prstGeom>
            <a:gradFill rotWithShape="1">
              <a:gsLst>
                <a:gs pos="0">
                  <a:srgbClr val="977514"/>
                </a:gs>
                <a:gs pos="50000">
                  <a:srgbClr val="D0A11C"/>
                </a:gs>
                <a:gs pos="100000">
                  <a:srgbClr val="977514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 sz="1800" b="0">
                <a:solidFill>
                  <a:srgbClr val="FFFFFF"/>
                </a:solidFill>
                <a:latin typeface="Gill Sans MT" pitchFamily="34" charset="0"/>
              </a:endParaRPr>
            </a:p>
          </p:txBody>
        </p:sp>
        <p:sp>
          <p:nvSpPr>
            <p:cNvPr id="26641" name="Text Box 67"/>
            <p:cNvSpPr txBox="1">
              <a:spLocks noChangeArrowheads="1"/>
            </p:cNvSpPr>
            <p:nvPr/>
          </p:nvSpPr>
          <p:spPr bwMode="auto">
            <a:xfrm>
              <a:off x="542" y="1183"/>
              <a:ext cx="125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endParaRPr lang="en-US" sz="1400" b="0">
                <a:solidFill>
                  <a:srgbClr val="FFFFFF"/>
                </a:solidFill>
                <a:latin typeface="Gill Sans MT" pitchFamily="34" charset="0"/>
              </a:endParaRPr>
            </a:p>
          </p:txBody>
        </p:sp>
      </p:grp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 smtClean="0">
                <a:latin typeface="Gill Sans MT" pitchFamily="34" charset="0"/>
              </a:rPr>
              <a:t>Kompetensi yang akan dibangun</a:t>
            </a:r>
            <a:endParaRPr lang="en-US" dirty="0">
              <a:latin typeface="Gill Sans MT" pitchFamily="34" charset="0"/>
            </a:endParaRPr>
          </a:p>
        </p:txBody>
      </p:sp>
      <p:sp>
        <p:nvSpPr>
          <p:cNvPr id="26627" name="TextBox 17"/>
          <p:cNvSpPr txBox="1">
            <a:spLocks noChangeArrowheads="1"/>
          </p:cNvSpPr>
          <p:nvPr/>
        </p:nvSpPr>
        <p:spPr bwMode="auto">
          <a:xfrm>
            <a:off x="762000" y="990600"/>
            <a:ext cx="2438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2000">
                <a:solidFill>
                  <a:prstClr val="black"/>
                </a:solidFill>
                <a:latin typeface="Gill Sans MT" pitchFamily="34" charset="0"/>
              </a:rPr>
              <a:t>Pasal 63 UU ASN</a:t>
            </a:r>
          </a:p>
        </p:txBody>
      </p:sp>
    </p:spTree>
    <p:extLst>
      <p:ext uri="{BB962C8B-B14F-4D97-AF65-F5344CB8AC3E}">
        <p14:creationId xmlns:p14="http://schemas.microsoft.com/office/powerpoint/2010/main" val="247489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 idx="4294967295"/>
          </p:nvPr>
        </p:nvSpPr>
        <p:spPr/>
        <p:txBody>
          <a:bodyPr lIns="91291" tIns="45648" rIns="91291" bIns="45648" anchor="ctr"/>
          <a:lstStyle/>
          <a:p>
            <a:endParaRPr lang="en-US" smtClean="0"/>
          </a:p>
        </p:txBody>
      </p:sp>
      <p:sp>
        <p:nvSpPr>
          <p:cNvPr id="68610" name="Content Placeholder 2"/>
          <p:cNvSpPr>
            <a:spLocks noGrp="1"/>
          </p:cNvSpPr>
          <p:nvPr>
            <p:ph idx="4294967295"/>
          </p:nvPr>
        </p:nvSpPr>
        <p:spPr/>
        <p:txBody>
          <a:bodyPr lIns="91291" tIns="45648" rIns="91291" bIns="45648"/>
          <a:lstStyle/>
          <a:p>
            <a:pPr marL="341313" indent="-341313" defTabSz="912813"/>
            <a:endParaRPr lang="en-US" smtClean="0"/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61963" y="4327525"/>
            <a:ext cx="3770312" cy="248761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0983" tIns="54751" rIns="80983" bIns="40494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itchFamily="34" charset="0"/>
                <a:ea typeface="SimSun" pitchFamily="2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itchFamily="34" charset="0"/>
                <a:ea typeface="SimSun" pitchFamily="2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itchFamily="34" charset="0"/>
                <a:ea typeface="SimSun" pitchFamily="2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itchFamily="34" charset="0"/>
                <a:ea typeface="SimSun" pitchFamily="2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defTabSz="404287">
              <a:lnSpc>
                <a:spcPct val="93000"/>
              </a:lnSpc>
              <a:buSzPct val="100000"/>
              <a:defRPr/>
            </a:pPr>
            <a:r>
              <a:rPr lang="id-ID" sz="6000" b="0" dirty="0">
                <a:solidFill>
                  <a:srgbClr val="C00000"/>
                </a:solidFill>
              </a:rPr>
              <a:t>Indonesia</a:t>
            </a:r>
            <a:r>
              <a:rPr lang="id-ID" sz="1800" b="0" dirty="0"/>
              <a:t> </a:t>
            </a:r>
            <a:r>
              <a:rPr lang="id-ID" sz="2900" b="0" dirty="0"/>
              <a:t>bumi ciptaan Tuhan </a:t>
            </a:r>
            <a:r>
              <a:rPr lang="id-ID" sz="1300" b="0" dirty="0"/>
              <a:t>dengan keindahan dan kekayaan alam yang </a:t>
            </a:r>
            <a:r>
              <a:rPr lang="id-ID" sz="6000" b="0" dirty="0">
                <a:solidFill>
                  <a:srgbClr val="C00000"/>
                </a:solidFill>
              </a:rPr>
              <a:t>luar biasa</a:t>
            </a:r>
            <a:r>
              <a:rPr lang="id-ID" sz="1300" b="0" dirty="0"/>
              <a:t>.</a:t>
            </a:r>
          </a:p>
        </p:txBody>
      </p:sp>
      <p:pic>
        <p:nvPicPr>
          <p:cNvPr id="68612" name="Picture 2"/>
          <p:cNvPicPr>
            <a:picLocks noChangeAspect="1" noChangeArrowheads="1"/>
          </p:cNvPicPr>
          <p:nvPr/>
        </p:nvPicPr>
        <p:blipFill>
          <a:blip r:embed="rId3"/>
          <a:srcRect r="50005"/>
          <a:stretch>
            <a:fillRect/>
          </a:stretch>
        </p:blipFill>
        <p:spPr bwMode="auto">
          <a:xfrm>
            <a:off x="461963" y="296863"/>
            <a:ext cx="3743325" cy="382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8613" name="Group 5"/>
          <p:cNvGrpSpPr>
            <a:grpSpLocks/>
          </p:cNvGrpSpPr>
          <p:nvPr/>
        </p:nvGrpSpPr>
        <p:grpSpPr bwMode="auto">
          <a:xfrm>
            <a:off x="4498975" y="296863"/>
            <a:ext cx="4532313" cy="6518275"/>
            <a:chOff x="4959932" y="326396"/>
            <a:chExt cx="4996382" cy="6730041"/>
          </a:xfrm>
        </p:grpSpPr>
        <p:pic>
          <p:nvPicPr>
            <p:cNvPr id="68617" name="Picture 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648486" y="326396"/>
              <a:ext cx="1623212" cy="2240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ounded Rectangle 7"/>
            <p:cNvSpPr/>
            <p:nvPr/>
          </p:nvSpPr>
          <p:spPr>
            <a:xfrm>
              <a:off x="4966932" y="2567011"/>
              <a:ext cx="1617043" cy="373709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100652" tIns="50329" rIns="100652" bIns="50329" anchor="ctr"/>
            <a:lstStyle/>
            <a:p>
              <a:pPr algn="ctr" defTabSz="411133">
                <a:defRPr/>
              </a:pPr>
              <a:r>
                <a:rPr lang="en-US" sz="1200" b="0" dirty="0" err="1">
                  <a:solidFill>
                    <a:schemeClr val="tx1"/>
                  </a:solidFill>
                </a:rPr>
                <a:t>Pantai</a:t>
              </a:r>
              <a:r>
                <a:rPr lang="en-US" sz="1200" b="0" dirty="0">
                  <a:solidFill>
                    <a:schemeClr val="tx1"/>
                  </a:solidFill>
                </a:rPr>
                <a:t> </a:t>
              </a:r>
              <a:r>
                <a:rPr lang="en-US" sz="1200" b="0" dirty="0" err="1">
                  <a:solidFill>
                    <a:schemeClr val="tx1"/>
                  </a:solidFill>
                </a:rPr>
                <a:t>Terindah</a:t>
              </a:r>
              <a:endParaRPr lang="en-US" sz="1200" b="0" dirty="0">
                <a:solidFill>
                  <a:schemeClr val="tx1"/>
                </a:solidFill>
              </a:endParaRPr>
            </a:p>
          </p:txBody>
        </p:sp>
        <p:pic>
          <p:nvPicPr>
            <p:cNvPr id="68619" name="Picture 8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328373" y="326397"/>
              <a:ext cx="1623999" cy="2266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ounded Rectangle 9"/>
            <p:cNvSpPr/>
            <p:nvPr/>
          </p:nvSpPr>
          <p:spPr>
            <a:xfrm>
              <a:off x="6639976" y="2567011"/>
              <a:ext cx="1617043" cy="373709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100652" tIns="50329" rIns="100652" bIns="50329" anchor="ctr"/>
            <a:lstStyle/>
            <a:p>
              <a:pPr algn="ctr" defTabSz="411133">
                <a:defRPr/>
              </a:pPr>
              <a:r>
                <a:rPr lang="en-US" sz="1100" b="0" dirty="0">
                  <a:solidFill>
                    <a:schemeClr val="tx1"/>
                  </a:solidFill>
                </a:rPr>
                <a:t>Gas </a:t>
              </a:r>
              <a:r>
                <a:rPr lang="en-US" sz="1100" b="0" dirty="0" err="1">
                  <a:solidFill>
                    <a:schemeClr val="tx1"/>
                  </a:solidFill>
                </a:rPr>
                <a:t>alam</a:t>
              </a:r>
              <a:r>
                <a:rPr lang="en-US" sz="1100" b="0" dirty="0">
                  <a:solidFill>
                    <a:schemeClr val="tx1"/>
                  </a:solidFill>
                </a:rPr>
                <a:t> </a:t>
              </a:r>
              <a:r>
                <a:rPr lang="en-US" sz="1100" b="0" dirty="0" err="1">
                  <a:solidFill>
                    <a:schemeClr val="tx1"/>
                  </a:solidFill>
                </a:rPr>
                <a:t>kualitas</a:t>
              </a:r>
              <a:r>
                <a:rPr lang="en-US" sz="1100" b="0" dirty="0">
                  <a:solidFill>
                    <a:schemeClr val="tx1"/>
                  </a:solidFill>
                </a:rPr>
                <a:t> </a:t>
              </a:r>
              <a:r>
                <a:rPr lang="en-US" sz="1100" b="0" dirty="0" err="1">
                  <a:solidFill>
                    <a:schemeClr val="tx1"/>
                  </a:solidFill>
                </a:rPr>
                <a:t>terbaik</a:t>
              </a:r>
              <a:endParaRPr lang="en-US" sz="1100" b="0" dirty="0">
                <a:solidFill>
                  <a:schemeClr val="tx1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8328771" y="2567011"/>
              <a:ext cx="1617043" cy="373709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100652" tIns="50329" rIns="100652" bIns="50329" anchor="ctr"/>
            <a:lstStyle/>
            <a:p>
              <a:pPr algn="ctr" defTabSz="411133">
                <a:defRPr/>
              </a:pPr>
              <a:r>
                <a:rPr lang="en-US" sz="1400" b="0" dirty="0" err="1">
                  <a:solidFill>
                    <a:schemeClr val="tx1"/>
                  </a:solidFill>
                </a:rPr>
                <a:t>Hutan</a:t>
              </a:r>
              <a:r>
                <a:rPr lang="en-US" sz="1400" b="0" dirty="0">
                  <a:solidFill>
                    <a:schemeClr val="tx1"/>
                  </a:solidFill>
                </a:rPr>
                <a:t> </a:t>
              </a:r>
              <a:r>
                <a:rPr lang="en-US" sz="1400" b="0" dirty="0" err="1">
                  <a:solidFill>
                    <a:schemeClr val="tx1"/>
                  </a:solidFill>
                </a:rPr>
                <a:t>terbaik</a:t>
              </a:r>
              <a:endParaRPr lang="en-US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959932" y="6682728"/>
              <a:ext cx="1615293" cy="373709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100652" tIns="50329" rIns="100652" bIns="50329" anchor="ctr"/>
            <a:lstStyle/>
            <a:p>
              <a:pPr algn="ctr" defTabSz="411133">
                <a:defRPr/>
              </a:pPr>
              <a:r>
                <a:rPr lang="en-US" sz="1200" b="0" dirty="0">
                  <a:solidFill>
                    <a:schemeClr val="tx1"/>
                  </a:solidFill>
                </a:rPr>
                <a:t>Tambang </a:t>
              </a:r>
              <a:r>
                <a:rPr lang="en-US" sz="1200" b="0" dirty="0" err="1">
                  <a:solidFill>
                    <a:schemeClr val="tx1"/>
                  </a:solidFill>
                </a:rPr>
                <a:t>Emas</a:t>
              </a:r>
              <a:r>
                <a:rPr lang="en-US" sz="1200" b="0" dirty="0">
                  <a:solidFill>
                    <a:schemeClr val="tx1"/>
                  </a:solidFill>
                </a:rPr>
                <a:t> </a:t>
              </a:r>
              <a:r>
                <a:rPr lang="en-US" sz="1200" b="0" dirty="0" err="1">
                  <a:solidFill>
                    <a:schemeClr val="tx1"/>
                  </a:solidFill>
                </a:rPr>
                <a:t>Terbesar</a:t>
              </a:r>
              <a:endParaRPr lang="en-US" sz="1200" b="0" dirty="0">
                <a:solidFill>
                  <a:schemeClr val="tx1"/>
                </a:solidFill>
              </a:endParaRPr>
            </a:p>
          </p:txBody>
        </p:sp>
        <p:pic>
          <p:nvPicPr>
            <p:cNvPr id="68623" name="Picture 13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625654" y="4409015"/>
              <a:ext cx="1631085" cy="2266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Rounded Rectangle 13"/>
            <p:cNvSpPr/>
            <p:nvPr/>
          </p:nvSpPr>
          <p:spPr>
            <a:xfrm>
              <a:off x="6632976" y="6676172"/>
              <a:ext cx="1624043" cy="373709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100652" tIns="50329" rIns="100652" bIns="50329" anchor="ctr"/>
            <a:lstStyle/>
            <a:p>
              <a:pPr algn="ctr" defTabSz="411133">
                <a:defRPr/>
              </a:pPr>
              <a:r>
                <a:rPr lang="en-US" sz="1200" b="0" dirty="0" err="1">
                  <a:solidFill>
                    <a:schemeClr val="tx1"/>
                  </a:solidFill>
                </a:rPr>
                <a:t>Batu</a:t>
              </a:r>
              <a:r>
                <a:rPr lang="en-US" sz="1200" b="0" dirty="0">
                  <a:solidFill>
                    <a:schemeClr val="tx1"/>
                  </a:solidFill>
                </a:rPr>
                <a:t> Bara </a:t>
              </a:r>
              <a:r>
                <a:rPr lang="en-US" sz="1200" b="0" dirty="0" err="1">
                  <a:solidFill>
                    <a:schemeClr val="tx1"/>
                  </a:solidFill>
                </a:rPr>
                <a:t>Terbaik</a:t>
              </a:r>
              <a:endParaRPr lang="en-US" sz="1200" b="0" dirty="0">
                <a:solidFill>
                  <a:schemeClr val="tx1"/>
                </a:solidFill>
              </a:endParaRPr>
            </a:p>
          </p:txBody>
        </p:sp>
        <p:pic>
          <p:nvPicPr>
            <p:cNvPr id="68625" name="Picture 15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317353" y="4406193"/>
              <a:ext cx="1620064" cy="2269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Rounded Rectangle 15"/>
            <p:cNvSpPr/>
            <p:nvPr/>
          </p:nvSpPr>
          <p:spPr>
            <a:xfrm>
              <a:off x="8332271" y="6676172"/>
              <a:ext cx="1624043" cy="373709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100652" tIns="50329" rIns="100652" bIns="50329" anchor="ctr"/>
            <a:lstStyle/>
            <a:p>
              <a:pPr algn="ctr" defTabSz="411133">
                <a:defRPr/>
              </a:pPr>
              <a:r>
                <a:rPr lang="en-US" sz="1200" b="0" dirty="0">
                  <a:solidFill>
                    <a:schemeClr val="tx1"/>
                  </a:solidFill>
                </a:rPr>
                <a:t>Tanah yang </a:t>
              </a:r>
              <a:r>
                <a:rPr lang="en-US" sz="1200" b="0" dirty="0" err="1">
                  <a:solidFill>
                    <a:schemeClr val="tx1"/>
                  </a:solidFill>
                </a:rPr>
                <a:t>Subur</a:t>
              </a:r>
              <a:endParaRPr lang="en-US" sz="1200" b="0" dirty="0">
                <a:solidFill>
                  <a:schemeClr val="tx1"/>
                </a:solidFill>
              </a:endParaRPr>
            </a:p>
          </p:txBody>
        </p:sp>
        <p:pic>
          <p:nvPicPr>
            <p:cNvPr id="68627" name="Picture 2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967804" y="326396"/>
              <a:ext cx="1608256" cy="2240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628" name="Picture 1" descr="Description: im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973315" y="4406196"/>
              <a:ext cx="1617702" cy="2095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8614" name="Picture Placeholder 14"/>
          <p:cNvPicPr>
            <a:picLocks noChangeAspect="1"/>
          </p:cNvPicPr>
          <p:nvPr/>
        </p:nvPicPr>
        <p:blipFill>
          <a:blip r:embed="rId10"/>
          <a:srcRect t="6544" b="6544"/>
          <a:stretch>
            <a:fillRect/>
          </a:stretch>
        </p:blipFill>
        <p:spPr bwMode="auto">
          <a:xfrm>
            <a:off x="5029200" y="2941638"/>
            <a:ext cx="1616075" cy="124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61963" y="296863"/>
            <a:ext cx="3743325" cy="3824287"/>
          </a:xfrm>
          <a:prstGeom prst="rect">
            <a:avLst/>
          </a:prstGeom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68616" name="Picture 2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767513" y="2914650"/>
            <a:ext cx="1671637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Number Placeholder 3"/>
          <p:cNvSpPr txBox="1">
            <a:spLocks noGrp="1"/>
          </p:cNvSpPr>
          <p:nvPr/>
        </p:nvSpPr>
        <p:spPr bwMode="auto">
          <a:xfrm>
            <a:off x="6426200" y="5822950"/>
            <a:ext cx="212883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780" tIns="41391" rIns="82780" bIns="41391" anchor="ctr"/>
          <a:lstStyle/>
          <a:p>
            <a:pPr algn="r" defTabSz="911225">
              <a:tabLst>
                <a:tab pos="654050" algn="l"/>
                <a:tab pos="1309688" algn="l"/>
                <a:tab pos="1965325" algn="l"/>
              </a:tabLst>
            </a:pPr>
            <a:fld id="{36462ACA-030C-4E52-8578-032FA1021C24}" type="slidenum">
              <a:rPr lang="id-ID" sz="1300" b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rPr>
              <a:pPr algn="r" defTabSz="911225">
                <a:tabLst>
                  <a:tab pos="654050" algn="l"/>
                  <a:tab pos="1309688" algn="l"/>
                  <a:tab pos="1965325" algn="l"/>
                </a:tabLst>
              </a:pPr>
              <a:t>10</a:t>
            </a:fld>
            <a:endParaRPr lang="id-ID" sz="1300" b="0">
              <a:solidFill>
                <a:srgbClr val="000000"/>
              </a:solidFill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70658" name="AutoShape 1"/>
          <p:cNvSpPr>
            <a:spLocks noChangeArrowheads="1"/>
          </p:cNvSpPr>
          <p:nvPr/>
        </p:nvSpPr>
        <p:spPr bwMode="auto">
          <a:xfrm>
            <a:off x="-7938" y="198438"/>
            <a:ext cx="4779963" cy="455612"/>
          </a:xfrm>
          <a:prstGeom prst="roundRect">
            <a:avLst>
              <a:gd name="adj" fmla="val 231"/>
            </a:avLst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 wrap="none" lIns="82780" tIns="41391" rIns="82780" bIns="41391" anchor="ctr"/>
          <a:lstStyle/>
          <a:p>
            <a:pPr defTabSz="447675">
              <a:buClr>
                <a:srgbClr val="000000"/>
              </a:buClr>
              <a:buSzPct val="100000"/>
            </a:pPr>
            <a:endParaRPr lang="en-US" sz="1800" b="0">
              <a:solidFill>
                <a:srgbClr val="FFFFFF"/>
              </a:solidFill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70659" name="Text Box 2"/>
          <p:cNvSpPr txBox="1">
            <a:spLocks noChangeArrowheads="1"/>
          </p:cNvSpPr>
          <p:nvPr/>
        </p:nvSpPr>
        <p:spPr bwMode="auto">
          <a:xfrm>
            <a:off x="8570913" y="6518275"/>
            <a:ext cx="5397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780" tIns="41391" rIns="82780" bIns="41391" anchor="ctr"/>
          <a:lstStyle/>
          <a:p>
            <a:pPr defTabSz="447675">
              <a:buClr>
                <a:srgbClr val="000000"/>
              </a:buClr>
              <a:buSzPct val="100000"/>
            </a:pPr>
            <a:endParaRPr lang="en-US" sz="1800" b="0">
              <a:solidFill>
                <a:srgbClr val="FFFFFF"/>
              </a:solidFill>
              <a:ea typeface="MS Gothic" pitchFamily="49" charset="-128"/>
              <a:cs typeface="Arial Unicode MS" pitchFamily="34" charset="-128"/>
            </a:endParaRPr>
          </a:p>
        </p:txBody>
      </p:sp>
      <p:pic>
        <p:nvPicPr>
          <p:cNvPr id="7066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563" y="79375"/>
            <a:ext cx="647700" cy="7493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70661" name="Text Box 4"/>
          <p:cNvSpPr txBox="1">
            <a:spLocks noChangeArrowheads="1"/>
          </p:cNvSpPr>
          <p:nvPr/>
        </p:nvSpPr>
        <p:spPr bwMode="auto">
          <a:xfrm>
            <a:off x="863600" y="166688"/>
            <a:ext cx="41275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06" tIns="45951" rIns="91906" bIns="45951" anchor="ctr"/>
          <a:lstStyle/>
          <a:p>
            <a:pPr defTabSz="447675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900">
                <a:solidFill>
                  <a:srgbClr val="FFFFFF"/>
                </a:solidFill>
                <a:ea typeface="SimSun" pitchFamily="2" charset="-122"/>
                <a:cs typeface="Arial Unicode MS" pitchFamily="34" charset="-128"/>
              </a:rPr>
              <a:t>POTRET INDONESIA</a:t>
            </a:r>
          </a:p>
        </p:txBody>
      </p:sp>
      <p:pic>
        <p:nvPicPr>
          <p:cNvPr id="7066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3675" y="160338"/>
            <a:ext cx="3362325" cy="279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3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28850" y="873125"/>
            <a:ext cx="2697163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0664" name="Group 7"/>
          <p:cNvGrpSpPr>
            <a:grpSpLocks/>
          </p:cNvGrpSpPr>
          <p:nvPr/>
        </p:nvGrpSpPr>
        <p:grpSpPr bwMode="auto">
          <a:xfrm>
            <a:off x="1822450" y="3316288"/>
            <a:ext cx="7167563" cy="2930525"/>
            <a:chOff x="1265" y="2304"/>
            <a:chExt cx="5327" cy="2035"/>
          </a:xfrm>
        </p:grpSpPr>
        <p:sp>
          <p:nvSpPr>
            <p:cNvPr id="70679" name="AutoShape 8"/>
            <p:cNvSpPr>
              <a:spLocks noChangeArrowheads="1"/>
            </p:cNvSpPr>
            <p:nvPr/>
          </p:nvSpPr>
          <p:spPr bwMode="auto">
            <a:xfrm>
              <a:off x="1392" y="3829"/>
              <a:ext cx="5200" cy="474"/>
            </a:xfrm>
            <a:prstGeom prst="roundRect">
              <a:avLst>
                <a:gd name="adj" fmla="val 171"/>
              </a:avLst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defTabSz="447675">
                <a:buClr>
                  <a:srgbClr val="000000"/>
                </a:buClr>
                <a:buSzPct val="100000"/>
              </a:pPr>
              <a:endParaRPr lang="en-US" sz="1800" b="0">
                <a:solidFill>
                  <a:srgbClr val="FFFFFF"/>
                </a:solidFill>
                <a:ea typeface="MS Gothic" pitchFamily="49" charset="-128"/>
                <a:cs typeface="Arial Unicode MS" pitchFamily="34" charset="-128"/>
              </a:endParaRPr>
            </a:p>
          </p:txBody>
        </p:sp>
        <p:pic>
          <p:nvPicPr>
            <p:cNvPr id="70680" name="Picture 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56" y="2304"/>
              <a:ext cx="2283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681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265" y="2304"/>
              <a:ext cx="2805" cy="2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682" name="Picture 11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076" y="3010"/>
              <a:ext cx="2283" cy="1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0665" name="Picture 1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3988" y="933450"/>
            <a:ext cx="2074862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6" name="Picture 1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-22225" y="3338513"/>
            <a:ext cx="3319463" cy="268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0667" name="Group 14"/>
          <p:cNvGrpSpPr>
            <a:grpSpLocks/>
          </p:cNvGrpSpPr>
          <p:nvPr/>
        </p:nvGrpSpPr>
        <p:grpSpPr bwMode="auto">
          <a:xfrm>
            <a:off x="311150" y="5305425"/>
            <a:ext cx="2765425" cy="550863"/>
            <a:chOff x="216" y="3685"/>
            <a:chExt cx="1920" cy="383"/>
          </a:xfrm>
        </p:grpSpPr>
        <p:pic>
          <p:nvPicPr>
            <p:cNvPr id="70677" name="Picture 15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16" y="3685"/>
              <a:ext cx="1920" cy="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678" name="Text Box 16"/>
            <p:cNvSpPr txBox="1">
              <a:spLocks noChangeArrowheads="1"/>
            </p:cNvSpPr>
            <p:nvPr/>
          </p:nvSpPr>
          <p:spPr bwMode="auto">
            <a:xfrm>
              <a:off x="465" y="3810"/>
              <a:ext cx="1420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defTabSz="447675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d-ID" sz="1500">
                  <a:solidFill>
                    <a:srgbClr val="FFFFFF"/>
                  </a:solidFill>
                  <a:ea typeface="SimSun" pitchFamily="2" charset="-122"/>
                  <a:cs typeface="Calibri" pitchFamily="34" charset="0"/>
                </a:rPr>
                <a:t>KERUSAKAN ALAM</a:t>
              </a:r>
            </a:p>
          </p:txBody>
        </p:sp>
      </p:grpSp>
      <p:grpSp>
        <p:nvGrpSpPr>
          <p:cNvPr id="70668" name="Group 17"/>
          <p:cNvGrpSpPr>
            <a:grpSpLocks/>
          </p:cNvGrpSpPr>
          <p:nvPr/>
        </p:nvGrpSpPr>
        <p:grpSpPr bwMode="auto">
          <a:xfrm>
            <a:off x="6223000" y="5665788"/>
            <a:ext cx="2767013" cy="550862"/>
            <a:chOff x="4320" y="3936"/>
            <a:chExt cx="1920" cy="383"/>
          </a:xfrm>
        </p:grpSpPr>
        <p:pic>
          <p:nvPicPr>
            <p:cNvPr id="70675" name="Picture 18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320" y="3936"/>
              <a:ext cx="1920" cy="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676" name="Text Box 19"/>
            <p:cNvSpPr txBox="1">
              <a:spLocks noChangeArrowheads="1"/>
            </p:cNvSpPr>
            <p:nvPr/>
          </p:nvSpPr>
          <p:spPr bwMode="auto">
            <a:xfrm>
              <a:off x="4509" y="4061"/>
              <a:ext cx="1540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defTabSz="447675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d-ID" sz="1500">
                  <a:solidFill>
                    <a:srgbClr val="FFFFFF"/>
                  </a:solidFill>
                  <a:ea typeface="SimSun" pitchFamily="2" charset="-122"/>
                  <a:cs typeface="Calibri" pitchFamily="34" charset="0"/>
                </a:rPr>
                <a:t>KEMISKINAN MASSIF</a:t>
              </a:r>
            </a:p>
          </p:txBody>
        </p:sp>
      </p:grpSp>
      <p:grpSp>
        <p:nvGrpSpPr>
          <p:cNvPr id="70669" name="Group 20"/>
          <p:cNvGrpSpPr>
            <a:grpSpLocks/>
          </p:cNvGrpSpPr>
          <p:nvPr/>
        </p:nvGrpSpPr>
        <p:grpSpPr bwMode="auto">
          <a:xfrm>
            <a:off x="6303963" y="2382838"/>
            <a:ext cx="2767012" cy="550862"/>
            <a:chOff x="4376" y="1655"/>
            <a:chExt cx="1920" cy="383"/>
          </a:xfrm>
        </p:grpSpPr>
        <p:pic>
          <p:nvPicPr>
            <p:cNvPr id="70673" name="Picture 21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376" y="1655"/>
              <a:ext cx="1920" cy="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674" name="Text Box 22"/>
            <p:cNvSpPr txBox="1">
              <a:spLocks noChangeArrowheads="1"/>
            </p:cNvSpPr>
            <p:nvPr/>
          </p:nvSpPr>
          <p:spPr bwMode="auto">
            <a:xfrm>
              <a:off x="4498" y="1779"/>
              <a:ext cx="1674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defTabSz="447675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d-ID" sz="1500">
                  <a:solidFill>
                    <a:srgbClr val="FFFFFF"/>
                  </a:solidFill>
                  <a:ea typeface="SimSun" pitchFamily="2" charset="-122"/>
                  <a:cs typeface="Calibri" pitchFamily="34" charset="0"/>
                </a:rPr>
                <a:t>HUTANG LUAR NEGERI</a:t>
              </a:r>
            </a:p>
          </p:txBody>
        </p:sp>
      </p:grpSp>
      <p:grpSp>
        <p:nvGrpSpPr>
          <p:cNvPr id="70670" name="Group 23"/>
          <p:cNvGrpSpPr>
            <a:grpSpLocks/>
          </p:cNvGrpSpPr>
          <p:nvPr/>
        </p:nvGrpSpPr>
        <p:grpSpPr bwMode="auto">
          <a:xfrm>
            <a:off x="312738" y="2530475"/>
            <a:ext cx="2765425" cy="550863"/>
            <a:chOff x="217" y="1758"/>
            <a:chExt cx="1920" cy="383"/>
          </a:xfrm>
        </p:grpSpPr>
        <p:pic>
          <p:nvPicPr>
            <p:cNvPr id="70671" name="Picture 24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17" y="1758"/>
              <a:ext cx="1920" cy="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672" name="Text Box 25"/>
            <p:cNvSpPr txBox="1">
              <a:spLocks noChangeArrowheads="1"/>
            </p:cNvSpPr>
            <p:nvPr/>
          </p:nvSpPr>
          <p:spPr bwMode="auto">
            <a:xfrm>
              <a:off x="519" y="1883"/>
              <a:ext cx="1312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defTabSz="447675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d-ID" sz="1500">
                  <a:solidFill>
                    <a:srgbClr val="FFFFFF"/>
                  </a:solidFill>
                  <a:ea typeface="SimSun" pitchFamily="2" charset="-122"/>
                  <a:cs typeface="Calibri" pitchFamily="34" charset="0"/>
                </a:rPr>
                <a:t>PENGANGGURAN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 idx="4294967295"/>
          </p:nvPr>
        </p:nvSpPr>
        <p:spPr/>
        <p:txBody>
          <a:bodyPr lIns="91291" tIns="45648" rIns="91291" bIns="45648" anchor="ctr"/>
          <a:lstStyle/>
          <a:p>
            <a:endParaRPr lang="en-US" smtClean="0"/>
          </a:p>
        </p:txBody>
      </p:sp>
      <p:sp>
        <p:nvSpPr>
          <p:cNvPr id="72706" name="Content Placeholder 2"/>
          <p:cNvSpPr>
            <a:spLocks noGrp="1"/>
          </p:cNvSpPr>
          <p:nvPr>
            <p:ph idx="4294967295"/>
          </p:nvPr>
        </p:nvSpPr>
        <p:spPr/>
        <p:txBody>
          <a:bodyPr lIns="91291" tIns="45648" rIns="91291" bIns="45648"/>
          <a:lstStyle/>
          <a:p>
            <a:pPr marL="341313" indent="-341313" defTabSz="912813"/>
            <a:endParaRPr lang="en-US" smtClean="0"/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88" y="180975"/>
            <a:ext cx="3765550" cy="3594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2708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19550" y="3124200"/>
            <a:ext cx="4630738" cy="35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9" name="Picture 2" descr="http://static.liputan6.com/201303/air-bersih-130328c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5" y="3981450"/>
            <a:ext cx="3757613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0" name="Picture 6" descr="http://bem.pefe.ui.ac.id/wp-content/uploads/2012/11/rakyat-miskin-1024x76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19550" y="228600"/>
            <a:ext cx="4960938" cy="271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AutoShape 1"/>
          <p:cNvSpPr>
            <a:spLocks noChangeArrowheads="1"/>
          </p:cNvSpPr>
          <p:nvPr/>
        </p:nvSpPr>
        <p:spPr bwMode="auto">
          <a:xfrm>
            <a:off x="-7938" y="263525"/>
            <a:ext cx="6643688" cy="622300"/>
          </a:xfrm>
          <a:prstGeom prst="roundRect">
            <a:avLst>
              <a:gd name="adj" fmla="val 231"/>
            </a:avLst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 wrap="none" lIns="82692" tIns="41347" rIns="82692" bIns="41347" anchor="ctr"/>
          <a:lstStyle/>
          <a:p>
            <a:pPr defTabSz="911225"/>
            <a:endParaRPr lang="id-ID" sz="1800" b="0">
              <a:latin typeface="Calibri" pitchFamily="34" charset="0"/>
            </a:endParaRP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" y="176213"/>
            <a:ext cx="723900" cy="7953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865188" y="200025"/>
            <a:ext cx="575945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808" tIns="45902" rIns="91808" bIns="45902" anchor="ctr"/>
          <a:lstStyle/>
          <a:p>
            <a:pPr defTabSz="911225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900">
                <a:solidFill>
                  <a:srgbClr val="FFFFFF"/>
                </a:solidFill>
                <a:ea typeface="SimSun" pitchFamily="2" charset="-122"/>
              </a:rPr>
              <a:t>KONDISI INDONESIA SAAT INI</a:t>
            </a:r>
          </a:p>
        </p:txBody>
      </p:sp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7788" y="42863"/>
            <a:ext cx="2705100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8505825" y="6473825"/>
            <a:ext cx="588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390" tIns="42325" rIns="81390" bIns="42325"/>
          <a:lstStyle/>
          <a:p>
            <a:pPr algn="r" defTabSz="911225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800">
                <a:solidFill>
                  <a:srgbClr val="FFFFFF"/>
                </a:solidFill>
                <a:latin typeface="Arial Black" pitchFamily="34" charset="0"/>
                <a:ea typeface="SimSun" pitchFamily="2" charset="-122"/>
              </a:rPr>
              <a:t>6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50825" y="1417638"/>
            <a:ext cx="8636000" cy="50561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1390" tIns="42325" rIns="81390" bIns="42325"/>
          <a:lstStyle/>
          <a:p>
            <a:pPr marL="231775" indent="-231775" defTabSz="911225">
              <a:lnSpc>
                <a:spcPct val="80000"/>
              </a:lnSpc>
              <a:spcBef>
                <a:spcPts val="1025"/>
              </a:spcBef>
              <a:buClr>
                <a:srgbClr val="333399"/>
              </a:buClr>
              <a:buFont typeface="Arial" charset="0"/>
              <a:buChar char="•"/>
              <a:tabLst>
                <a:tab pos="231775" algn="l"/>
                <a:tab pos="679450" algn="l"/>
                <a:tab pos="1128713" algn="l"/>
                <a:tab pos="1577975" algn="l"/>
                <a:tab pos="2027238" algn="l"/>
                <a:tab pos="2476500" algn="l"/>
                <a:tab pos="2925763" algn="l"/>
                <a:tab pos="3375025" algn="l"/>
                <a:tab pos="3824288" algn="l"/>
                <a:tab pos="4273550" algn="l"/>
                <a:tab pos="4722813" algn="l"/>
                <a:tab pos="5172075" algn="l"/>
                <a:tab pos="5621338" algn="l"/>
                <a:tab pos="6070600" algn="l"/>
                <a:tab pos="6519863" algn="l"/>
                <a:tab pos="6969125" algn="l"/>
                <a:tab pos="7418388" algn="l"/>
                <a:tab pos="7867650" algn="l"/>
                <a:tab pos="8316913" algn="l"/>
                <a:tab pos="8766175" algn="l"/>
                <a:tab pos="9215438" algn="l"/>
                <a:tab pos="9410700" algn="l"/>
              </a:tabLst>
            </a:pPr>
            <a:r>
              <a:rPr lang="en-US" sz="2000" dirty="0">
                <a:solidFill>
                  <a:srgbClr val="2323DC"/>
                </a:solidFill>
                <a:ea typeface="SimSun" pitchFamily="2" charset="-122"/>
              </a:rPr>
              <a:t>LISTRIK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: </a:t>
            </a:r>
            <a:r>
              <a:rPr lang="en-US" sz="2000" b="0" dirty="0">
                <a:solidFill>
                  <a:srgbClr val="FF0000"/>
                </a:solidFill>
                <a:ea typeface="SimSun" pitchFamily="2" charset="-122"/>
              </a:rPr>
              <a:t>20 % </a:t>
            </a:r>
            <a:r>
              <a:rPr lang="en-US" sz="2000" b="0" dirty="0" err="1">
                <a:solidFill>
                  <a:srgbClr val="FF0000"/>
                </a:solidFill>
                <a:ea typeface="SimSun" pitchFamily="2" charset="-122"/>
              </a:rPr>
              <a:t>wilayah</a:t>
            </a:r>
            <a:r>
              <a:rPr lang="en-US" sz="2000" b="0" dirty="0">
                <a:solidFill>
                  <a:srgbClr val="FF0000"/>
                </a:solidFill>
                <a:ea typeface="SimSun" pitchFamily="2" charset="-122"/>
              </a:rPr>
              <a:t>  Indonesia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setiap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malam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masih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dirundung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kegelapan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- </a:t>
            </a:r>
            <a:r>
              <a:rPr lang="en-US" sz="2000" b="0" dirty="0" err="1">
                <a:solidFill>
                  <a:srgbClr val="FF0000"/>
                </a:solidFill>
                <a:ea typeface="SimSun" pitchFamily="2" charset="-122"/>
              </a:rPr>
              <a:t>tanpa</a:t>
            </a:r>
            <a:r>
              <a:rPr lang="en-US" sz="2000" b="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SimSun" pitchFamily="2" charset="-122"/>
              </a:rPr>
              <a:t>listrik</a:t>
            </a:r>
            <a:endParaRPr lang="en-US" sz="1100" b="0" dirty="0">
              <a:solidFill>
                <a:srgbClr val="000000"/>
              </a:solidFill>
              <a:ea typeface="SimSun" pitchFamily="2" charset="-122"/>
            </a:endParaRPr>
          </a:p>
          <a:p>
            <a:pPr marL="231775" indent="-231775" defTabSz="911225">
              <a:lnSpc>
                <a:spcPct val="80000"/>
              </a:lnSpc>
              <a:spcBef>
                <a:spcPts val="1025"/>
              </a:spcBef>
              <a:tabLst>
                <a:tab pos="231775" algn="l"/>
                <a:tab pos="679450" algn="l"/>
                <a:tab pos="1128713" algn="l"/>
                <a:tab pos="1577975" algn="l"/>
                <a:tab pos="2027238" algn="l"/>
                <a:tab pos="2476500" algn="l"/>
                <a:tab pos="2925763" algn="l"/>
                <a:tab pos="3375025" algn="l"/>
                <a:tab pos="3824288" algn="l"/>
                <a:tab pos="4273550" algn="l"/>
                <a:tab pos="4722813" algn="l"/>
                <a:tab pos="5172075" algn="l"/>
                <a:tab pos="5621338" algn="l"/>
                <a:tab pos="6070600" algn="l"/>
                <a:tab pos="6519863" algn="l"/>
                <a:tab pos="6969125" algn="l"/>
                <a:tab pos="7418388" algn="l"/>
                <a:tab pos="7867650" algn="l"/>
                <a:tab pos="8316913" algn="l"/>
                <a:tab pos="8766175" algn="l"/>
                <a:tab pos="9215438" algn="l"/>
                <a:tab pos="9410700" algn="l"/>
              </a:tabLst>
            </a:pPr>
            <a:endParaRPr lang="en-US" sz="500" b="0" dirty="0">
              <a:solidFill>
                <a:srgbClr val="000000"/>
              </a:solidFill>
              <a:ea typeface="SimSun" pitchFamily="2" charset="-122"/>
            </a:endParaRPr>
          </a:p>
          <a:p>
            <a:pPr marL="231775" indent="-231775" defTabSz="911225">
              <a:lnSpc>
                <a:spcPct val="80000"/>
              </a:lnSpc>
              <a:spcBef>
                <a:spcPts val="1025"/>
              </a:spcBef>
              <a:buClr>
                <a:srgbClr val="333399"/>
              </a:buClr>
              <a:buFont typeface="Arial" charset="0"/>
              <a:buChar char="•"/>
              <a:tabLst>
                <a:tab pos="231775" algn="l"/>
                <a:tab pos="679450" algn="l"/>
                <a:tab pos="1128713" algn="l"/>
                <a:tab pos="1577975" algn="l"/>
                <a:tab pos="2027238" algn="l"/>
                <a:tab pos="2476500" algn="l"/>
                <a:tab pos="2925763" algn="l"/>
                <a:tab pos="3375025" algn="l"/>
                <a:tab pos="3824288" algn="l"/>
                <a:tab pos="4273550" algn="l"/>
                <a:tab pos="4722813" algn="l"/>
                <a:tab pos="5172075" algn="l"/>
                <a:tab pos="5621338" algn="l"/>
                <a:tab pos="6070600" algn="l"/>
                <a:tab pos="6519863" algn="l"/>
                <a:tab pos="6969125" algn="l"/>
                <a:tab pos="7418388" algn="l"/>
                <a:tab pos="7867650" algn="l"/>
                <a:tab pos="8316913" algn="l"/>
                <a:tab pos="8766175" algn="l"/>
                <a:tab pos="9215438" algn="l"/>
                <a:tab pos="9410700" algn="l"/>
              </a:tabLst>
            </a:pPr>
            <a:r>
              <a:rPr lang="en-US" sz="2000" dirty="0">
                <a:solidFill>
                  <a:srgbClr val="2300DC"/>
                </a:solidFill>
                <a:ea typeface="SimSun" pitchFamily="2" charset="-122"/>
              </a:rPr>
              <a:t>ENERGI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: </a:t>
            </a:r>
            <a:r>
              <a:rPr lang="en-US" sz="2000" b="0" dirty="0" smtClean="0">
                <a:solidFill>
                  <a:srgbClr val="000000"/>
                </a:solidFill>
                <a:ea typeface="SimSun" pitchFamily="2" charset="-122"/>
              </a:rPr>
              <a:t>35%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konsumsi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SimSun" pitchFamily="2" charset="-122"/>
              </a:rPr>
              <a:t>energi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di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negeri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ini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sangat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tergantung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pada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BBM →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subsidi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untuk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 BBM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pada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tahun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2012 </a:t>
            </a:r>
            <a:r>
              <a:rPr lang="en-US" sz="2000" b="0" dirty="0" err="1">
                <a:solidFill>
                  <a:srgbClr val="FF0000"/>
                </a:solidFill>
                <a:ea typeface="SimSun" pitchFamily="2" charset="-122"/>
              </a:rPr>
              <a:t>menghabiskan</a:t>
            </a:r>
            <a:r>
              <a:rPr lang="en-US" sz="2000" b="0" dirty="0">
                <a:solidFill>
                  <a:srgbClr val="FF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FF0000"/>
                </a:solidFill>
                <a:ea typeface="SimSun" pitchFamily="2" charset="-122"/>
              </a:rPr>
              <a:t>hampir</a:t>
            </a:r>
            <a:r>
              <a:rPr lang="en-US" sz="2000" b="0" dirty="0">
                <a:solidFill>
                  <a:srgbClr val="FF0000"/>
                </a:solidFill>
                <a:ea typeface="SimSun" pitchFamily="2" charset="-122"/>
              </a:rPr>
              <a:t> 14% APBN</a:t>
            </a:r>
            <a:r>
              <a:rPr lang="en-US" sz="1800" b="0" dirty="0">
                <a:solidFill>
                  <a:srgbClr val="000000"/>
                </a:solidFill>
                <a:ea typeface="SimSun" pitchFamily="2" charset="-122"/>
              </a:rPr>
              <a:t>.</a:t>
            </a:r>
            <a:endParaRPr lang="en-US" sz="1100" b="0" dirty="0">
              <a:solidFill>
                <a:srgbClr val="000000"/>
              </a:solidFill>
              <a:ea typeface="SimSun" pitchFamily="2" charset="-122"/>
            </a:endParaRPr>
          </a:p>
          <a:p>
            <a:pPr marL="231775" indent="-231775" defTabSz="911225">
              <a:lnSpc>
                <a:spcPct val="80000"/>
              </a:lnSpc>
              <a:spcBef>
                <a:spcPts val="1025"/>
              </a:spcBef>
              <a:tabLst>
                <a:tab pos="231775" algn="l"/>
                <a:tab pos="679450" algn="l"/>
                <a:tab pos="1128713" algn="l"/>
                <a:tab pos="1577975" algn="l"/>
                <a:tab pos="2027238" algn="l"/>
                <a:tab pos="2476500" algn="l"/>
                <a:tab pos="2925763" algn="l"/>
                <a:tab pos="3375025" algn="l"/>
                <a:tab pos="3824288" algn="l"/>
                <a:tab pos="4273550" algn="l"/>
                <a:tab pos="4722813" algn="l"/>
                <a:tab pos="5172075" algn="l"/>
                <a:tab pos="5621338" algn="l"/>
                <a:tab pos="6070600" algn="l"/>
                <a:tab pos="6519863" algn="l"/>
                <a:tab pos="6969125" algn="l"/>
                <a:tab pos="7418388" algn="l"/>
                <a:tab pos="7867650" algn="l"/>
                <a:tab pos="8316913" algn="l"/>
                <a:tab pos="8766175" algn="l"/>
                <a:tab pos="9215438" algn="l"/>
                <a:tab pos="9410700" algn="l"/>
              </a:tabLst>
            </a:pPr>
            <a:endParaRPr lang="en-US" sz="500" b="0" dirty="0">
              <a:solidFill>
                <a:srgbClr val="000000"/>
              </a:solidFill>
              <a:ea typeface="SimSun" pitchFamily="2" charset="-122"/>
            </a:endParaRPr>
          </a:p>
          <a:p>
            <a:pPr marL="231775" indent="-231775" defTabSz="911225">
              <a:lnSpc>
                <a:spcPct val="80000"/>
              </a:lnSpc>
              <a:spcBef>
                <a:spcPts val="1025"/>
              </a:spcBef>
              <a:buClr>
                <a:srgbClr val="333399"/>
              </a:buClr>
              <a:buFont typeface="Arial" charset="0"/>
              <a:buChar char="•"/>
              <a:tabLst>
                <a:tab pos="231775" algn="l"/>
                <a:tab pos="679450" algn="l"/>
                <a:tab pos="1128713" algn="l"/>
                <a:tab pos="1577975" algn="l"/>
                <a:tab pos="2027238" algn="l"/>
                <a:tab pos="2476500" algn="l"/>
                <a:tab pos="2925763" algn="l"/>
                <a:tab pos="3375025" algn="l"/>
                <a:tab pos="3824288" algn="l"/>
                <a:tab pos="4273550" algn="l"/>
                <a:tab pos="4722813" algn="l"/>
                <a:tab pos="5172075" algn="l"/>
                <a:tab pos="5621338" algn="l"/>
                <a:tab pos="6070600" algn="l"/>
                <a:tab pos="6519863" algn="l"/>
                <a:tab pos="6969125" algn="l"/>
                <a:tab pos="7418388" algn="l"/>
                <a:tab pos="7867650" algn="l"/>
                <a:tab pos="8316913" algn="l"/>
                <a:tab pos="8766175" algn="l"/>
                <a:tab pos="9215438" algn="l"/>
                <a:tab pos="9410700" algn="l"/>
              </a:tabLst>
            </a:pPr>
            <a:r>
              <a:rPr lang="en-US" sz="2000" dirty="0">
                <a:solidFill>
                  <a:srgbClr val="2300DC"/>
                </a:solidFill>
                <a:ea typeface="SimSun" pitchFamily="2" charset="-122"/>
              </a:rPr>
              <a:t>ANGKA KEMISKINAN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: </a:t>
            </a:r>
            <a:r>
              <a:rPr lang="en-US" sz="2000" b="0" dirty="0" smtClean="0">
                <a:solidFill>
                  <a:srgbClr val="000000"/>
                </a:solidFill>
                <a:ea typeface="SimSun" pitchFamily="2" charset="-122"/>
              </a:rPr>
              <a:t>20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Juta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penduduk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Indonesia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hidup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>
                <a:solidFill>
                  <a:srgbClr val="FF0000"/>
                </a:solidFill>
                <a:ea typeface="SimSun" pitchFamily="2" charset="-122"/>
              </a:rPr>
              <a:t>di </a:t>
            </a:r>
            <a:r>
              <a:rPr lang="en-US" sz="2000" b="0" dirty="0" err="1">
                <a:solidFill>
                  <a:srgbClr val="FF0000"/>
                </a:solidFill>
                <a:ea typeface="SimSun" pitchFamily="2" charset="-122"/>
              </a:rPr>
              <a:t>bawah</a:t>
            </a:r>
            <a:r>
              <a:rPr lang="en-US" sz="2000" b="0" dirty="0">
                <a:solidFill>
                  <a:srgbClr val="FF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FF0000"/>
                </a:solidFill>
                <a:ea typeface="SimSun" pitchFamily="2" charset="-122"/>
              </a:rPr>
              <a:t>standar</a:t>
            </a:r>
            <a:r>
              <a:rPr lang="en-US" sz="2000" b="0" dirty="0">
                <a:solidFill>
                  <a:srgbClr val="FF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FF0000"/>
                </a:solidFill>
                <a:ea typeface="SimSun" pitchFamily="2" charset="-122"/>
              </a:rPr>
              <a:t>garis</a:t>
            </a:r>
            <a:r>
              <a:rPr lang="en-US" sz="2000" b="0" dirty="0">
                <a:solidFill>
                  <a:srgbClr val="FF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FF0000"/>
                </a:solidFill>
                <a:ea typeface="SimSun" pitchFamily="2" charset="-122"/>
              </a:rPr>
              <a:t>kemiskinan</a:t>
            </a:r>
            <a:r>
              <a:rPr lang="en-US" sz="1800" b="0" dirty="0">
                <a:solidFill>
                  <a:srgbClr val="000000"/>
                </a:solidFill>
                <a:ea typeface="SimSun" pitchFamily="2" charset="-122"/>
              </a:rPr>
              <a:t>. </a:t>
            </a:r>
            <a:endParaRPr lang="en-US" sz="500" b="0" dirty="0">
              <a:solidFill>
                <a:srgbClr val="000000"/>
              </a:solidFill>
              <a:ea typeface="SimSun" pitchFamily="2" charset="-122"/>
            </a:endParaRPr>
          </a:p>
          <a:p>
            <a:pPr marL="231775" indent="-231775" defTabSz="911225">
              <a:lnSpc>
                <a:spcPct val="80000"/>
              </a:lnSpc>
              <a:spcBef>
                <a:spcPts val="1025"/>
              </a:spcBef>
              <a:buClr>
                <a:srgbClr val="333399"/>
              </a:buClr>
              <a:buFont typeface="Arial" charset="0"/>
              <a:buChar char="•"/>
              <a:tabLst>
                <a:tab pos="231775" algn="l"/>
                <a:tab pos="679450" algn="l"/>
                <a:tab pos="1128713" algn="l"/>
                <a:tab pos="1577975" algn="l"/>
                <a:tab pos="2027238" algn="l"/>
                <a:tab pos="2476500" algn="l"/>
                <a:tab pos="2925763" algn="l"/>
                <a:tab pos="3375025" algn="l"/>
                <a:tab pos="3824288" algn="l"/>
                <a:tab pos="4273550" algn="l"/>
                <a:tab pos="4722813" algn="l"/>
                <a:tab pos="5172075" algn="l"/>
                <a:tab pos="5621338" algn="l"/>
                <a:tab pos="6070600" algn="l"/>
                <a:tab pos="6519863" algn="l"/>
                <a:tab pos="6969125" algn="l"/>
                <a:tab pos="7418388" algn="l"/>
                <a:tab pos="7867650" algn="l"/>
                <a:tab pos="8316913" algn="l"/>
                <a:tab pos="8766175" algn="l"/>
                <a:tab pos="9215438" algn="l"/>
                <a:tab pos="9410700" algn="l"/>
              </a:tabLst>
            </a:pPr>
            <a:r>
              <a:rPr lang="en-US" sz="2000" dirty="0">
                <a:solidFill>
                  <a:srgbClr val="2300DC"/>
                </a:solidFill>
                <a:ea typeface="SimSun" pitchFamily="2" charset="-122"/>
              </a:rPr>
              <a:t>HUTANG LUAR NEGERI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: Rp.1.975,62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Triliun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&amp;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harus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membayar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BUNGA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hutang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Rp.122,2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Triliun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dalam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smtClean="0">
                <a:solidFill>
                  <a:srgbClr val="000000"/>
                </a:solidFill>
                <a:ea typeface="SimSun" pitchFamily="2" charset="-122"/>
              </a:rPr>
              <a:t>APBN.</a:t>
            </a:r>
            <a:endParaRPr lang="en-US" sz="1100" b="0" dirty="0">
              <a:solidFill>
                <a:srgbClr val="000000"/>
              </a:solidFill>
              <a:ea typeface="SimSun" pitchFamily="2" charset="-122"/>
            </a:endParaRPr>
          </a:p>
          <a:p>
            <a:pPr marL="231775" indent="-231775" defTabSz="911225">
              <a:lnSpc>
                <a:spcPct val="80000"/>
              </a:lnSpc>
              <a:spcBef>
                <a:spcPts val="1025"/>
              </a:spcBef>
              <a:tabLst>
                <a:tab pos="231775" algn="l"/>
                <a:tab pos="679450" algn="l"/>
                <a:tab pos="1128713" algn="l"/>
                <a:tab pos="1577975" algn="l"/>
                <a:tab pos="2027238" algn="l"/>
                <a:tab pos="2476500" algn="l"/>
                <a:tab pos="2925763" algn="l"/>
                <a:tab pos="3375025" algn="l"/>
                <a:tab pos="3824288" algn="l"/>
                <a:tab pos="4273550" algn="l"/>
                <a:tab pos="4722813" algn="l"/>
                <a:tab pos="5172075" algn="l"/>
                <a:tab pos="5621338" algn="l"/>
                <a:tab pos="6070600" algn="l"/>
                <a:tab pos="6519863" algn="l"/>
                <a:tab pos="6969125" algn="l"/>
                <a:tab pos="7418388" algn="l"/>
                <a:tab pos="7867650" algn="l"/>
                <a:tab pos="8316913" algn="l"/>
                <a:tab pos="8766175" algn="l"/>
                <a:tab pos="9215438" algn="l"/>
                <a:tab pos="9410700" algn="l"/>
              </a:tabLst>
            </a:pPr>
            <a:endParaRPr lang="en-US" sz="500" b="0" dirty="0">
              <a:solidFill>
                <a:srgbClr val="000000"/>
              </a:solidFill>
              <a:ea typeface="SimSun" pitchFamily="2" charset="-122"/>
            </a:endParaRPr>
          </a:p>
          <a:p>
            <a:pPr marL="231775" indent="-231775" defTabSz="911225">
              <a:lnSpc>
                <a:spcPct val="80000"/>
              </a:lnSpc>
              <a:spcBef>
                <a:spcPts val="1025"/>
              </a:spcBef>
              <a:buClr>
                <a:srgbClr val="333399"/>
              </a:buClr>
              <a:buFont typeface="Arial" charset="0"/>
              <a:buChar char="•"/>
              <a:tabLst>
                <a:tab pos="231775" algn="l"/>
                <a:tab pos="679450" algn="l"/>
                <a:tab pos="1128713" algn="l"/>
                <a:tab pos="1577975" algn="l"/>
                <a:tab pos="2027238" algn="l"/>
                <a:tab pos="2476500" algn="l"/>
                <a:tab pos="2925763" algn="l"/>
                <a:tab pos="3375025" algn="l"/>
                <a:tab pos="3824288" algn="l"/>
                <a:tab pos="4273550" algn="l"/>
                <a:tab pos="4722813" algn="l"/>
                <a:tab pos="5172075" algn="l"/>
                <a:tab pos="5621338" algn="l"/>
                <a:tab pos="6070600" algn="l"/>
                <a:tab pos="6519863" algn="l"/>
                <a:tab pos="6969125" algn="l"/>
                <a:tab pos="7418388" algn="l"/>
                <a:tab pos="7867650" algn="l"/>
                <a:tab pos="8316913" algn="l"/>
                <a:tab pos="8766175" algn="l"/>
                <a:tab pos="9215438" algn="l"/>
                <a:tab pos="9410700" algn="l"/>
              </a:tabLst>
            </a:pPr>
            <a:r>
              <a:rPr lang="en-US" sz="2000" dirty="0">
                <a:solidFill>
                  <a:srgbClr val="2300DC"/>
                </a:solidFill>
                <a:ea typeface="SimSun" pitchFamily="2" charset="-122"/>
              </a:rPr>
              <a:t>KERUSAKAN ALAM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: 3,8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juta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hektar</a:t>
            </a:r>
            <a:r>
              <a:rPr lang="en-US" sz="200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SimSun" pitchFamily="2" charset="-122"/>
              </a:rPr>
              <a:t>hutan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di Indonesia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dibabat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setiap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tahunnya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,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belum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lagi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yang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disebabkan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oleh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kebakaran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 &amp;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Pembakaran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. </a:t>
            </a:r>
            <a:r>
              <a:rPr lang="en-US" sz="2000" b="0" dirty="0" err="1">
                <a:solidFill>
                  <a:srgbClr val="000000"/>
                </a:solidFill>
                <a:ea typeface="SimSun" pitchFamily="2" charset="-122"/>
              </a:rPr>
              <a:t>Akibatnya</a:t>
            </a:r>
            <a:r>
              <a:rPr lang="en-US" sz="2000" b="0" dirty="0">
                <a:solidFill>
                  <a:srgbClr val="000000"/>
                </a:solidFill>
                <a:ea typeface="SimSun" pitchFamily="2" charset="-122"/>
              </a:rPr>
              <a:t>, </a:t>
            </a:r>
            <a:r>
              <a:rPr lang="en-US" sz="2000" b="0" dirty="0">
                <a:solidFill>
                  <a:srgbClr val="FF0000"/>
                </a:solidFill>
                <a:ea typeface="SimSun" pitchFamily="2" charset="-122"/>
              </a:rPr>
              <a:t>39% habitat </a:t>
            </a:r>
            <a:r>
              <a:rPr lang="en-US" sz="2000" b="0" dirty="0" err="1">
                <a:solidFill>
                  <a:srgbClr val="FF0000"/>
                </a:solidFill>
                <a:ea typeface="SimSun" pitchFamily="2" charset="-122"/>
              </a:rPr>
              <a:t>alami</a:t>
            </a:r>
            <a:r>
              <a:rPr lang="en-US" sz="2000" b="0" dirty="0">
                <a:solidFill>
                  <a:srgbClr val="FF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FF0000"/>
                </a:solidFill>
                <a:ea typeface="SimSun" pitchFamily="2" charset="-122"/>
              </a:rPr>
              <a:t>turut</a:t>
            </a:r>
            <a:r>
              <a:rPr lang="en-US" sz="2000" b="0" dirty="0">
                <a:solidFill>
                  <a:srgbClr val="FF0000"/>
                </a:solidFill>
                <a:ea typeface="SimSun" pitchFamily="2" charset="-122"/>
              </a:rPr>
              <a:t> </a:t>
            </a:r>
            <a:r>
              <a:rPr lang="en-US" sz="2000" b="0" dirty="0" err="1">
                <a:solidFill>
                  <a:srgbClr val="FF0000"/>
                </a:solidFill>
                <a:ea typeface="SimSun" pitchFamily="2" charset="-122"/>
              </a:rPr>
              <a:t>musnah</a:t>
            </a:r>
            <a:r>
              <a:rPr lang="en-US" sz="1800" b="0" dirty="0">
                <a:solidFill>
                  <a:srgbClr val="000000"/>
                </a:solidFill>
                <a:ea typeface="SimSun" pitchFamily="2" charset="-122"/>
              </a:rPr>
              <a:t>. </a:t>
            </a:r>
            <a:endParaRPr lang="en-US" sz="1100" b="0" dirty="0">
              <a:solidFill>
                <a:srgbClr val="000000"/>
              </a:solidFill>
              <a:ea typeface="SimSun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79788" y="5286375"/>
            <a:ext cx="5459412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8463" y="5522913"/>
            <a:ext cx="2727325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5"/>
          <a:srcRect l="29443" t="22844" r="4518" b="17075"/>
          <a:stretch>
            <a:fillRect/>
          </a:stretch>
        </p:blipFill>
        <p:spPr bwMode="auto">
          <a:xfrm>
            <a:off x="241300" y="990600"/>
            <a:ext cx="8593138" cy="439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539750" y="152400"/>
            <a:ext cx="83613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>
                <a:latin typeface="Gill Sans MT" pitchFamily="34" charset="0"/>
              </a:rPr>
              <a:t>CORRUPTION INDEX </a:t>
            </a:r>
            <a:r>
              <a:rPr lang="en-US" sz="4000" b="1" dirty="0" smtClean="0">
                <a:latin typeface="Gill Sans MT" pitchFamily="34" charset="0"/>
              </a:rPr>
              <a:t>2019</a:t>
            </a:r>
            <a:endParaRPr lang="en-US" sz="4000" b="1" dirty="0">
              <a:latin typeface="Gill Sans MT" pitchFamily="34" charset="0"/>
            </a:endParaRPr>
          </a:p>
        </p:txBody>
      </p:sp>
      <p:sp>
        <p:nvSpPr>
          <p:cNvPr id="21512" name="TextBox 20"/>
          <p:cNvSpPr txBox="1">
            <a:spLocks noChangeArrowheads="1"/>
          </p:cNvSpPr>
          <p:nvPr/>
        </p:nvSpPr>
        <p:spPr bwMode="auto">
          <a:xfrm>
            <a:off x="1786731" y="4829175"/>
            <a:ext cx="586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Indonesia</a:t>
            </a:r>
            <a:r>
              <a:rPr lang="id-ID" sz="2400" b="1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id-ID" sz="2400" b="1" dirty="0">
                <a:solidFill>
                  <a:srgbClr val="002060"/>
                </a:solidFill>
                <a:latin typeface="Book Antiqua" pitchFamily="18" charset="0"/>
              </a:rPr>
              <a:t>: </a:t>
            </a:r>
            <a:r>
              <a:rPr lang="id-ID" sz="2400" b="1" dirty="0" smtClean="0">
                <a:solidFill>
                  <a:srgbClr val="002060"/>
                </a:solidFill>
                <a:latin typeface="Book Antiqua" pitchFamily="18" charset="0"/>
              </a:rPr>
              <a:t>201</a:t>
            </a:r>
            <a:r>
              <a:rPr lang="en-US" sz="2400" dirty="0">
                <a:solidFill>
                  <a:srgbClr val="002060"/>
                </a:solidFill>
                <a:latin typeface="Book Antiqua" pitchFamily="18" charset="0"/>
              </a:rPr>
              <a:t>9</a:t>
            </a:r>
            <a:r>
              <a:rPr lang="id-ID" sz="2400" b="1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id-ID" sz="2400" b="1" dirty="0">
                <a:solidFill>
                  <a:srgbClr val="002060"/>
                </a:solidFill>
                <a:latin typeface="Book Antiqua" pitchFamily="18" charset="0"/>
              </a:rPr>
              <a:t>Nilai Indeks </a:t>
            </a:r>
            <a:r>
              <a:rPr lang="id-ID" sz="2400" b="1" dirty="0" smtClean="0">
                <a:solidFill>
                  <a:srgbClr val="002060"/>
                </a:solidFill>
                <a:latin typeface="Book Antiqua" pitchFamily="18" charset="0"/>
              </a:rPr>
              <a:t>3</a:t>
            </a: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9</a:t>
            </a:r>
            <a:endParaRPr lang="id-ID" sz="24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76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57150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600" b="1" dirty="0" smtClean="0"/>
              <a:t>NEGARA KORUPSI DI DUNIA</a:t>
            </a: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en-US" sz="1800" b="1" i="1" dirty="0" smtClean="0"/>
              <a:t/>
            </a:r>
            <a:br>
              <a:rPr lang="en-US" sz="1800" b="1" i="1" dirty="0" smtClean="0"/>
            </a:br>
            <a:endParaRPr lang="en-US" sz="1800" b="1" i="1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 dirty="0" smtClean="0"/>
              <a:t>TAHUN 2003 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b="1" i="1" dirty="0" smtClean="0"/>
          </a:p>
          <a:p>
            <a:pPr>
              <a:lnSpc>
                <a:spcPct val="80000"/>
              </a:lnSpc>
            </a:pPr>
            <a:r>
              <a:rPr lang="en-US" sz="1800" b="1" i="1" dirty="0" smtClean="0"/>
              <a:t>BANGLADES               1,2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 b="1" i="1" dirty="0" smtClean="0"/>
              <a:t>NIGERIA                     1,6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 b="1" i="1" dirty="0" smtClean="0"/>
              <a:t>ANGOLA,PARAGUAY, MADAGASKAR  1,7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 b="1" i="1" dirty="0" smtClean="0"/>
              <a:t>INDONESIA,KENYA    1,9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 b="1" i="1" dirty="0" smtClean="0"/>
              <a:t>AZERBAYAN               2,0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 b="1" i="1" dirty="0" smtClean="0"/>
              <a:t>UGANDA, MOLDOVA   2,1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b="1" i="1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 dirty="0" smtClean="0"/>
              <a:t>   </a:t>
            </a:r>
          </a:p>
          <a:p>
            <a:pPr>
              <a:lnSpc>
                <a:spcPct val="80000"/>
              </a:lnSpc>
            </a:pPr>
            <a:r>
              <a:rPr lang="en-US" sz="1800" b="1" i="1" dirty="0" smtClean="0"/>
              <a:t>TAHUN 2012 : IPK = 3,2</a:t>
            </a:r>
          </a:p>
          <a:p>
            <a:pPr>
              <a:lnSpc>
                <a:spcPct val="80000"/>
              </a:lnSpc>
            </a:pPr>
            <a:r>
              <a:rPr lang="en-US" sz="1800" b="1" i="1" dirty="0" smtClean="0"/>
              <a:t>TAHUN 2017 : IPK = 3,7</a:t>
            </a:r>
          </a:p>
          <a:p>
            <a:pPr>
              <a:lnSpc>
                <a:spcPct val="80000"/>
              </a:lnSpc>
            </a:pPr>
            <a:r>
              <a:rPr lang="en-US" sz="1800" b="1" i="1" dirty="0" smtClean="0"/>
              <a:t>TAHUN 2019 : IPK = 3,9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Oval 2"/>
          <p:cNvSpPr>
            <a:spLocks noChangeArrowheads="1"/>
          </p:cNvSpPr>
          <p:nvPr/>
        </p:nvSpPr>
        <p:spPr bwMode="auto">
          <a:xfrm>
            <a:off x="520700" y="1371600"/>
            <a:ext cx="1143000" cy="4800600"/>
          </a:xfrm>
          <a:prstGeom prst="ellipse">
            <a:avLst/>
          </a:prstGeom>
          <a:solidFill>
            <a:srgbClr val="FF808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5000" rIns="90000" bIns="45000" anchor="ctr" anchorCtr="1"/>
          <a:lstStyle/>
          <a:p>
            <a:pPr defTabSz="449263">
              <a:lnSpc>
                <a:spcPct val="8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>
                <a:solidFill>
                  <a:srgbClr val="000000"/>
                </a:solidFill>
                <a:latin typeface="Arial" charset="0"/>
              </a:rPr>
              <a:t>K</a:t>
            </a:r>
          </a:p>
          <a:p>
            <a:pPr defTabSz="449263">
              <a:lnSpc>
                <a:spcPct val="8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>
                <a:solidFill>
                  <a:srgbClr val="000000"/>
                </a:solidFill>
                <a:latin typeface="Arial" charset="0"/>
              </a:rPr>
              <a:t>O</a:t>
            </a:r>
          </a:p>
          <a:p>
            <a:pPr defTabSz="449263">
              <a:lnSpc>
                <a:spcPct val="8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>
                <a:solidFill>
                  <a:srgbClr val="000000"/>
                </a:solidFill>
                <a:latin typeface="Arial" charset="0"/>
              </a:rPr>
              <a:t>R</a:t>
            </a:r>
          </a:p>
          <a:p>
            <a:pPr defTabSz="449263">
              <a:lnSpc>
                <a:spcPct val="8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>
                <a:solidFill>
                  <a:srgbClr val="000000"/>
                </a:solidFill>
                <a:latin typeface="Arial" charset="0"/>
              </a:rPr>
              <a:t>U</a:t>
            </a:r>
          </a:p>
          <a:p>
            <a:pPr defTabSz="449263">
              <a:lnSpc>
                <a:spcPct val="8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>
                <a:solidFill>
                  <a:srgbClr val="000000"/>
                </a:solidFill>
                <a:latin typeface="Arial" charset="0"/>
              </a:rPr>
              <a:t>P</a:t>
            </a:r>
          </a:p>
          <a:p>
            <a:pPr defTabSz="449263">
              <a:lnSpc>
                <a:spcPct val="8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>
                <a:solidFill>
                  <a:srgbClr val="000000"/>
                </a:solidFill>
                <a:latin typeface="Arial" charset="0"/>
              </a:rPr>
              <a:t>S</a:t>
            </a:r>
          </a:p>
          <a:p>
            <a:pPr defTabSz="449263">
              <a:lnSpc>
                <a:spcPct val="8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>
                <a:solidFill>
                  <a:srgbClr val="000000"/>
                </a:solidFill>
                <a:latin typeface="Arial" charset="0"/>
              </a:rPr>
              <a:t>I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066800"/>
          </a:xfrm>
        </p:spPr>
        <p:txBody>
          <a:bodyPr lIns="0" tIns="0" rIns="0" bIns="0"/>
          <a:lstStyle/>
          <a:p>
            <a:pPr defTabSz="449263" eaLnBrk="1" hangingPunct="1">
              <a:lnSpc>
                <a:spcPct val="90000"/>
              </a:lnSpc>
              <a:buClr>
                <a:srgbClr val="000000"/>
              </a:buClr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sz="3600" b="0" dirty="0" smtClean="0">
                <a:solidFill>
                  <a:srgbClr val="0080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KORUPSI</a:t>
            </a:r>
            <a:br>
              <a:rPr kumimoji="0" lang="en-GB" sz="3600" b="0" dirty="0" smtClean="0">
                <a:solidFill>
                  <a:srgbClr val="0080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kumimoji="0" lang="en-GB" sz="3600" b="0" dirty="0" err="1" smtClean="0">
                <a:solidFill>
                  <a:srgbClr val="0080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Berdasarkan</a:t>
            </a:r>
            <a:r>
              <a:rPr kumimoji="0" lang="en-GB" sz="3600" b="0" dirty="0" smtClean="0">
                <a:solidFill>
                  <a:srgbClr val="0080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Motif </a:t>
            </a:r>
            <a:r>
              <a:rPr kumimoji="0" lang="en-GB" sz="3600" b="0" dirty="0" err="1" smtClean="0">
                <a:solidFill>
                  <a:srgbClr val="0080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Perbuatan</a:t>
            </a:r>
            <a:r>
              <a:rPr kumimoji="0" lang="en-GB" sz="3600" b="0" dirty="0" smtClean="0">
                <a:solidFill>
                  <a:srgbClr val="0080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‏</a:t>
            </a:r>
          </a:p>
        </p:txBody>
      </p:sp>
      <p:sp>
        <p:nvSpPr>
          <p:cNvPr id="336900" name="AutoShape 4"/>
          <p:cNvSpPr>
            <a:spLocks noChangeArrowheads="1"/>
          </p:cNvSpPr>
          <p:nvPr/>
        </p:nvSpPr>
        <p:spPr bwMode="auto">
          <a:xfrm>
            <a:off x="2209800" y="1752600"/>
            <a:ext cx="6629400" cy="4572000"/>
          </a:xfrm>
          <a:prstGeom prst="wedgeRectCallout">
            <a:avLst>
              <a:gd name="adj1" fmla="val -58222"/>
              <a:gd name="adj2" fmla="val -10847"/>
            </a:avLst>
          </a:prstGeom>
          <a:solidFill>
            <a:srgbClr val="CC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 defTabSz="449263"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6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3200">
                <a:solidFill>
                  <a:srgbClr val="000000"/>
                </a:solidFill>
                <a:latin typeface="Arial" charset="0"/>
              </a:rPr>
              <a:t>Corruption by </a:t>
            </a:r>
            <a:r>
              <a:rPr lang="en-GB" sz="3200" b="1">
                <a:solidFill>
                  <a:srgbClr val="FF0000"/>
                </a:solidFill>
                <a:latin typeface="Arial" charset="0"/>
              </a:rPr>
              <a:t>G</a:t>
            </a:r>
            <a:r>
              <a:rPr lang="en-GB" sz="3200">
                <a:solidFill>
                  <a:srgbClr val="000000"/>
                </a:solidFill>
                <a:latin typeface="Arial" charset="0"/>
              </a:rPr>
              <a:t>reed</a:t>
            </a:r>
          </a:p>
          <a:p>
            <a:pPr defTabSz="449263">
              <a:lnSpc>
                <a:spcPct val="8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500">
                <a:solidFill>
                  <a:srgbClr val="000000"/>
                </a:solidFill>
                <a:latin typeface="Arial Rounded MT Bold" pitchFamily="34" charset="0"/>
              </a:rPr>
              <a:t>     </a:t>
            </a:r>
            <a:r>
              <a:rPr lang="en-GB" sz="1600">
                <a:solidFill>
                  <a:srgbClr val="000000"/>
                </a:solidFill>
                <a:latin typeface="Arial Rounded MT Bold" pitchFamily="34" charset="0"/>
              </a:rPr>
              <a:t>Terkait keserakahan dan kerakusan para pelaku korupsi</a:t>
            </a:r>
          </a:p>
          <a:p>
            <a:pPr defTabSz="449263">
              <a:lnSpc>
                <a:spcPct val="8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500">
              <a:solidFill>
                <a:srgbClr val="000000"/>
              </a:solidFill>
              <a:latin typeface="Arial Rounded MT Bold" pitchFamily="34" charset="0"/>
            </a:endParaRPr>
          </a:p>
          <a:p>
            <a:pPr defTabSz="449263"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6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3200">
                <a:solidFill>
                  <a:srgbClr val="000000"/>
                </a:solidFill>
                <a:latin typeface="Arial" charset="0"/>
              </a:rPr>
              <a:t>Corruption by </a:t>
            </a:r>
            <a:r>
              <a:rPr lang="en-GB" sz="3200" b="1">
                <a:solidFill>
                  <a:srgbClr val="FF0000"/>
                </a:solidFill>
                <a:latin typeface="Arial" charset="0"/>
              </a:rPr>
              <a:t>O</a:t>
            </a:r>
            <a:r>
              <a:rPr lang="en-GB" sz="3200">
                <a:solidFill>
                  <a:srgbClr val="000000"/>
                </a:solidFill>
                <a:latin typeface="Arial" charset="0"/>
              </a:rPr>
              <a:t>pportunities</a:t>
            </a:r>
          </a:p>
          <a:p>
            <a:pPr defTabSz="449263">
              <a:lnSpc>
                <a:spcPct val="8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500">
                <a:solidFill>
                  <a:srgbClr val="000000"/>
                </a:solidFill>
                <a:latin typeface="Arial Rounded MT Bold" pitchFamily="34" charset="0"/>
              </a:rPr>
              <a:t>     </a:t>
            </a:r>
            <a:r>
              <a:rPr lang="en-GB" sz="1600">
                <a:solidFill>
                  <a:srgbClr val="000000"/>
                </a:solidFill>
                <a:latin typeface="Arial Rounded MT Bold" pitchFamily="34" charset="0"/>
              </a:rPr>
              <a:t>Terkait dengan sistem yang memberi lubang terjadinya korupsi</a:t>
            </a:r>
          </a:p>
          <a:p>
            <a:pPr defTabSz="449263">
              <a:lnSpc>
                <a:spcPct val="8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600">
              <a:solidFill>
                <a:srgbClr val="000000"/>
              </a:solidFill>
              <a:latin typeface="Arial Rounded MT Bold" pitchFamily="34" charset="0"/>
            </a:endParaRPr>
          </a:p>
          <a:p>
            <a:pPr defTabSz="449263"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6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3200">
                <a:solidFill>
                  <a:srgbClr val="000000"/>
                </a:solidFill>
                <a:latin typeface="Arial" charset="0"/>
              </a:rPr>
              <a:t>Corruption by </a:t>
            </a:r>
            <a:r>
              <a:rPr lang="en-GB" sz="3200" b="1">
                <a:solidFill>
                  <a:srgbClr val="FF0000"/>
                </a:solidFill>
                <a:latin typeface="Arial" charset="0"/>
              </a:rPr>
              <a:t>N</a:t>
            </a:r>
            <a:r>
              <a:rPr lang="en-GB" sz="3200">
                <a:solidFill>
                  <a:srgbClr val="000000"/>
                </a:solidFill>
                <a:latin typeface="Arial" charset="0"/>
              </a:rPr>
              <a:t>eed</a:t>
            </a:r>
          </a:p>
          <a:p>
            <a:pPr defTabSz="449263">
              <a:lnSpc>
                <a:spcPct val="8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500">
                <a:solidFill>
                  <a:srgbClr val="000000"/>
                </a:solidFill>
                <a:latin typeface="Arial Rounded MT Bold" pitchFamily="34" charset="0"/>
              </a:rPr>
              <a:t>    </a:t>
            </a:r>
            <a:r>
              <a:rPr lang="en-GB" sz="1600">
                <a:solidFill>
                  <a:srgbClr val="000000"/>
                </a:solidFill>
                <a:latin typeface="Arial Rounded MT Bold" pitchFamily="34" charset="0"/>
              </a:rPr>
              <a:t>Berhubungan dengan sikap mental yg tdk pernah cukup, 	                 penuh  sikap konsumerisme dan selalu sarat kebutuhan yg               tidak pernah  usai.</a:t>
            </a:r>
          </a:p>
          <a:p>
            <a:pPr defTabSz="449263">
              <a:lnSpc>
                <a:spcPct val="8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500">
              <a:solidFill>
                <a:srgbClr val="000000"/>
              </a:solidFill>
              <a:latin typeface="Arial Rounded MT Bold" pitchFamily="34" charset="0"/>
            </a:endParaRPr>
          </a:p>
          <a:p>
            <a:pPr defTabSz="449263"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6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3200">
                <a:solidFill>
                  <a:srgbClr val="000000"/>
                </a:solidFill>
                <a:latin typeface="Arial" charset="0"/>
              </a:rPr>
              <a:t>Corruption by </a:t>
            </a:r>
            <a:r>
              <a:rPr lang="en-GB" sz="3200" b="1">
                <a:solidFill>
                  <a:srgbClr val="FF0000"/>
                </a:solidFill>
                <a:latin typeface="Arial" charset="0"/>
              </a:rPr>
              <a:t>E</a:t>
            </a:r>
            <a:r>
              <a:rPr lang="en-GB" sz="3200">
                <a:solidFill>
                  <a:srgbClr val="000000"/>
                </a:solidFill>
                <a:latin typeface="Arial" charset="0"/>
              </a:rPr>
              <a:t>xposures</a:t>
            </a:r>
          </a:p>
          <a:p>
            <a:pPr defTabSz="449263">
              <a:lnSpc>
                <a:spcPct val="8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500">
                <a:solidFill>
                  <a:srgbClr val="000000"/>
                </a:solidFill>
                <a:latin typeface="Arial Rounded MT Bold" pitchFamily="34" charset="0"/>
              </a:rPr>
              <a:t>     </a:t>
            </a:r>
            <a:r>
              <a:rPr lang="en-GB" sz="1600">
                <a:solidFill>
                  <a:srgbClr val="000000"/>
                </a:solidFill>
                <a:latin typeface="Arial Rounded MT Bold" pitchFamily="34" charset="0"/>
              </a:rPr>
              <a:t>Berkaitan dengan hukuman para pelaku korupsi yg rendah</a:t>
            </a:r>
          </a:p>
        </p:txBody>
      </p:sp>
      <p:sp>
        <p:nvSpPr>
          <p:cNvPr id="2150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D85C69-E485-4C42-8388-1BD9E4D0E2A1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6079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3" dur="1000"/>
                                        <p:tgtEl>
                                          <p:spTgt spid="336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8" dur="2000"/>
                                        <p:tgtEl>
                                          <p:spTgt spid="336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3" dur="2000"/>
                                        <p:tgtEl>
                                          <p:spTgt spid="336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 additive="repl">
                                        <p:cTn id="28" dur="2000"/>
                                        <p:tgtEl>
                                          <p:spTgt spid="3369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33" dur="1000"/>
                                        <p:tgtEl>
                                          <p:spTgt spid="3369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38" dur="2000"/>
                                        <p:tgtEl>
                                          <p:spTgt spid="3369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43" dur="2000"/>
                                        <p:tgtEl>
                                          <p:spTgt spid="3369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AutoShape 2"/>
          <p:cNvSpPr>
            <a:spLocks noChangeArrowheads="1"/>
          </p:cNvSpPr>
          <p:nvPr/>
        </p:nvSpPr>
        <p:spPr bwMode="auto">
          <a:xfrm>
            <a:off x="496888" y="2246313"/>
            <a:ext cx="7458075" cy="313531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prstShdw prst="shdw17" dist="17961" dir="2700000">
              <a:schemeClr val="accent2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endParaRPr lang="en-US" altLang="en-US" sz="1800" b="0" smtClean="0">
              <a:solidFill>
                <a:srgbClr val="808000"/>
              </a:solidFill>
              <a:latin typeface="Comic Sans MS" pitchFamily="66" charset="0"/>
            </a:endParaRPr>
          </a:p>
          <a:p>
            <a:pPr algn="ctr"/>
            <a:endParaRPr lang="en-US" altLang="en-US" sz="1800" b="0" smtClean="0">
              <a:solidFill>
                <a:srgbClr val="808000"/>
              </a:solidFill>
              <a:latin typeface="Comic Sans MS" pitchFamily="66" charset="0"/>
            </a:endParaRPr>
          </a:p>
          <a:p>
            <a:pPr algn="ctr"/>
            <a:endParaRPr lang="en-US" altLang="en-US" sz="1800" b="0" smtClean="0">
              <a:solidFill>
                <a:srgbClr val="808000"/>
              </a:solidFill>
              <a:latin typeface="Comic Sans MS" pitchFamily="66" charset="0"/>
            </a:endParaRPr>
          </a:p>
          <a:p>
            <a:pPr algn="ctr"/>
            <a:endParaRPr lang="en-US" altLang="en-US" sz="1800" b="0" smtClean="0">
              <a:solidFill>
                <a:srgbClr val="808000"/>
              </a:solidFill>
              <a:latin typeface="Comic Sans MS" pitchFamily="66" charset="0"/>
            </a:endParaRPr>
          </a:p>
          <a:p>
            <a:pPr algn="ctr"/>
            <a:endParaRPr lang="en-US" altLang="en-US" sz="1800" b="0" smtClean="0">
              <a:solidFill>
                <a:srgbClr val="808000"/>
              </a:solidFill>
              <a:latin typeface="Comic Sans MS" pitchFamily="66" charset="0"/>
            </a:endParaRPr>
          </a:p>
          <a:p>
            <a:pPr algn="ctr"/>
            <a:endParaRPr lang="en-US" altLang="en-US" sz="1800" b="0" smtClean="0">
              <a:solidFill>
                <a:srgbClr val="808000"/>
              </a:solidFill>
              <a:latin typeface="Comic Sans MS" pitchFamily="66" charset="0"/>
            </a:endParaRPr>
          </a:p>
          <a:p>
            <a:pPr algn="ctr"/>
            <a:endParaRPr lang="en-US" altLang="en-US" sz="1800" b="0" smtClean="0">
              <a:solidFill>
                <a:srgbClr val="808000"/>
              </a:solidFill>
              <a:latin typeface="Comic Sans MS" pitchFamily="66" charset="0"/>
            </a:endParaRPr>
          </a:p>
          <a:p>
            <a:pPr algn="ctr"/>
            <a:endParaRPr lang="en-US" altLang="en-US" sz="1800" b="0" smtClean="0">
              <a:solidFill>
                <a:srgbClr val="808000"/>
              </a:solidFill>
              <a:latin typeface="Comic Sans MS" pitchFamily="66" charset="0"/>
            </a:endParaRPr>
          </a:p>
          <a:p>
            <a:pPr algn="ctr"/>
            <a:endParaRPr lang="en-US" altLang="en-US" sz="1800" b="0" smtClean="0">
              <a:solidFill>
                <a:srgbClr val="808000"/>
              </a:solidFill>
              <a:latin typeface="Comic Sans MS" pitchFamily="66" charset="0"/>
            </a:endParaRPr>
          </a:p>
          <a:p>
            <a:pPr algn="ctr"/>
            <a:endParaRPr lang="en-US" altLang="en-US" sz="1800" b="0" smtClean="0">
              <a:solidFill>
                <a:srgbClr val="808000"/>
              </a:solidFill>
              <a:latin typeface="Comic Sans MS" pitchFamily="66" charset="0"/>
            </a:endParaRPr>
          </a:p>
        </p:txBody>
      </p:sp>
      <p:sp>
        <p:nvSpPr>
          <p:cNvPr id="155651" name="AutoShape 3"/>
          <p:cNvSpPr>
            <a:spLocks noChangeArrowheads="1"/>
          </p:cNvSpPr>
          <p:nvPr/>
        </p:nvSpPr>
        <p:spPr bwMode="auto">
          <a:xfrm>
            <a:off x="3292475" y="2359025"/>
            <a:ext cx="2709863" cy="6413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>
            <a:noFill/>
          </a:ln>
          <a:effectLst>
            <a:prstShdw prst="shdw17" dist="17961" dir="2700000">
              <a:srgbClr val="FFFF99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en-US" sz="1800" b="0" smtClean="0">
                <a:solidFill>
                  <a:srgbClr val="996633"/>
                </a:solidFill>
                <a:latin typeface="Comic Sans MS" pitchFamily="66" charset="0"/>
              </a:rPr>
              <a:t>Peraturan perundangan belum memadai</a:t>
            </a:r>
          </a:p>
        </p:txBody>
      </p:sp>
      <p:sp>
        <p:nvSpPr>
          <p:cNvPr id="155652" name="AutoShape 4"/>
          <p:cNvSpPr>
            <a:spLocks noChangeArrowheads="1"/>
          </p:cNvSpPr>
          <p:nvPr/>
        </p:nvSpPr>
        <p:spPr bwMode="auto">
          <a:xfrm>
            <a:off x="3267075" y="3760788"/>
            <a:ext cx="4235450" cy="13096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en-US" sz="1800" b="0" smtClean="0">
                <a:solidFill>
                  <a:srgbClr val="FFFFFF"/>
                </a:solidFill>
                <a:latin typeface="Comic Sans MS" pitchFamily="66" charset="0"/>
              </a:rPr>
              <a:t>Sistem penyelenggaraan negara, pengelolaan dunia usaha, dan masyarakat yang tidak mengindahkan </a:t>
            </a:r>
            <a:r>
              <a:rPr lang="en-US" altLang="en-US" sz="1800" u="sng" smtClean="0">
                <a:solidFill>
                  <a:srgbClr val="FFFFFF"/>
                </a:solidFill>
                <a:latin typeface="Comic Sans MS" pitchFamily="66" charset="0"/>
              </a:rPr>
              <a:t>prinsip</a:t>
            </a:r>
            <a:r>
              <a:rPr lang="en-US" altLang="en-US" sz="1800" u="sng" baseline="30000" smtClean="0">
                <a:solidFill>
                  <a:srgbClr val="FFFFFF"/>
                </a:solidFill>
                <a:latin typeface="Comic Sans MS" pitchFamily="66" charset="0"/>
              </a:rPr>
              <a:t>2</a:t>
            </a:r>
            <a:r>
              <a:rPr lang="en-US" altLang="en-US" sz="1800" u="sng" smtClean="0">
                <a:solidFill>
                  <a:srgbClr val="FFFFFF"/>
                </a:solidFill>
                <a:latin typeface="Comic Sans MS" pitchFamily="66" charset="0"/>
              </a:rPr>
              <a:t> </a:t>
            </a:r>
            <a:r>
              <a:rPr lang="en-US" altLang="en-US" sz="1800" i="1" u="sng" smtClean="0">
                <a:solidFill>
                  <a:srgbClr val="FFFFFF"/>
                </a:solidFill>
                <a:latin typeface="Comic Sans MS" pitchFamily="66" charset="0"/>
              </a:rPr>
              <a:t>good governance</a:t>
            </a:r>
            <a:r>
              <a:rPr lang="en-US" altLang="en-US" sz="1800" u="sng" smtClean="0">
                <a:solidFill>
                  <a:srgbClr val="FFFFFF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155653" name="Text Box 5"/>
          <p:cNvSpPr txBox="1">
            <a:spLocks noChangeArrowheads="1"/>
          </p:cNvSpPr>
          <p:nvPr/>
        </p:nvSpPr>
        <p:spPr bwMode="auto">
          <a:xfrm>
            <a:off x="457200" y="136525"/>
            <a:ext cx="7315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3600" smtClean="0">
                <a:solidFill>
                  <a:srgbClr val="FFFFFF"/>
                </a:solidFill>
              </a:rPr>
              <a:t>Tinjauan Korupsi</a:t>
            </a:r>
          </a:p>
          <a:p>
            <a:pPr algn="r"/>
            <a:r>
              <a:rPr lang="en-US" altLang="en-US" sz="3600" smtClean="0">
                <a:solidFill>
                  <a:srgbClr val="FFFFFF"/>
                </a:solidFill>
              </a:rPr>
              <a:t>di Indonesia</a:t>
            </a:r>
            <a:endParaRPr lang="id-ID" altLang="en-US" sz="3600" smtClean="0">
              <a:solidFill>
                <a:srgbClr val="FFFFFF"/>
              </a:solidFill>
            </a:endParaRPr>
          </a:p>
        </p:txBody>
      </p:sp>
      <p:sp>
        <p:nvSpPr>
          <p:cNvPr id="155654" name="AutoShape 6"/>
          <p:cNvSpPr>
            <a:spLocks noChangeArrowheads="1"/>
          </p:cNvSpPr>
          <p:nvPr/>
        </p:nvSpPr>
        <p:spPr bwMode="auto">
          <a:xfrm>
            <a:off x="822325" y="2359025"/>
            <a:ext cx="2100263" cy="639763"/>
          </a:xfrm>
          <a:prstGeom prst="roundRect">
            <a:avLst>
              <a:gd name="adj" fmla="val 16667"/>
            </a:avLst>
          </a:prstGeom>
          <a:solidFill>
            <a:srgbClr val="FF00FF"/>
          </a:solidFill>
          <a:ln>
            <a:noFill/>
          </a:ln>
          <a:effectLst>
            <a:prstShdw prst="shdw17" dist="17961" dir="2700000">
              <a:srgbClr val="FF00FF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en-US" sz="1800" b="0" smtClean="0">
                <a:solidFill>
                  <a:srgbClr val="FFFFFF"/>
                </a:solidFill>
                <a:latin typeface="Comic Sans MS" pitchFamily="66" charset="0"/>
              </a:rPr>
              <a:t>Sikap permisif </a:t>
            </a:r>
          </a:p>
          <a:p>
            <a:pPr algn="ctr"/>
            <a:r>
              <a:rPr lang="en-US" altLang="en-US" sz="1800" b="0" smtClean="0">
                <a:solidFill>
                  <a:srgbClr val="FFFFFF"/>
                </a:solidFill>
                <a:latin typeface="Comic Sans MS" pitchFamily="66" charset="0"/>
              </a:rPr>
              <a:t>Terhadap korupsi</a:t>
            </a:r>
          </a:p>
        </p:txBody>
      </p:sp>
      <p:sp>
        <p:nvSpPr>
          <p:cNvPr id="155655" name="AutoShape 7"/>
          <p:cNvSpPr>
            <a:spLocks noChangeArrowheads="1"/>
          </p:cNvSpPr>
          <p:nvPr/>
        </p:nvSpPr>
        <p:spPr bwMode="auto">
          <a:xfrm>
            <a:off x="5576888" y="2816225"/>
            <a:ext cx="2100262" cy="639763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>
            <a:noFill/>
          </a:ln>
          <a:effectLst>
            <a:prstShdw prst="shdw17" dist="17961" dir="2700000">
              <a:schemeClr val="folHlink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en-US" sz="1800" b="0" smtClean="0">
                <a:solidFill>
                  <a:srgbClr val="FFFFFF"/>
                </a:solidFill>
                <a:latin typeface="Comic Sans MS" pitchFamily="66" charset="0"/>
              </a:rPr>
              <a:t>Lemahnya </a:t>
            </a:r>
            <a:r>
              <a:rPr lang="en-US" altLang="en-US" sz="1800" b="0" i="1" smtClean="0">
                <a:solidFill>
                  <a:srgbClr val="FFFFFF"/>
                </a:solidFill>
                <a:latin typeface="Comic Sans MS" pitchFamily="66" charset="0"/>
              </a:rPr>
              <a:t>law enforcement</a:t>
            </a:r>
          </a:p>
        </p:txBody>
      </p:sp>
      <p:sp>
        <p:nvSpPr>
          <p:cNvPr id="155656" name="AutoShape 8"/>
          <p:cNvSpPr>
            <a:spLocks noChangeArrowheads="1"/>
          </p:cNvSpPr>
          <p:nvPr/>
        </p:nvSpPr>
        <p:spPr bwMode="auto">
          <a:xfrm>
            <a:off x="1828800" y="3182938"/>
            <a:ext cx="2798763" cy="639762"/>
          </a:xfrm>
          <a:prstGeom prst="roundRect">
            <a:avLst>
              <a:gd name="adj" fmla="val 16667"/>
            </a:avLst>
          </a:prstGeom>
          <a:solidFill>
            <a:srgbClr val="99FFCC"/>
          </a:solidFill>
          <a:ln>
            <a:noFill/>
          </a:ln>
          <a:effectLst>
            <a:prstShdw prst="shdw17" dist="17961" dir="2700000">
              <a:srgbClr val="99FFCC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en-US" sz="1800" b="0" smtClean="0">
                <a:solidFill>
                  <a:srgbClr val="996633"/>
                </a:solidFill>
                <a:latin typeface="Comic Sans MS" pitchFamily="66" charset="0"/>
              </a:rPr>
              <a:t>Kurangnya keteladanan dan kepemimpinan</a:t>
            </a:r>
          </a:p>
        </p:txBody>
      </p:sp>
      <p:sp>
        <p:nvSpPr>
          <p:cNvPr id="155657" name="AutoShape 9"/>
          <p:cNvSpPr>
            <a:spLocks noChangeArrowheads="1"/>
          </p:cNvSpPr>
          <p:nvPr/>
        </p:nvSpPr>
        <p:spPr bwMode="auto">
          <a:xfrm>
            <a:off x="823913" y="4683125"/>
            <a:ext cx="2360612" cy="6413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008000"/>
            </a:solidFill>
            <a:round/>
            <a:headEnd/>
            <a:tailEnd/>
          </a:ln>
          <a:effectLst>
            <a:prstShdw prst="shdw17" dist="17961" dir="2700000">
              <a:srgbClr val="008000">
                <a:gamma/>
                <a:shade val="60000"/>
                <a:invGamma/>
              </a:srgbClr>
            </a:prstShdw>
          </a:effectLst>
        </p:spPr>
        <p:txBody>
          <a:bodyPr anchor="ctr"/>
          <a:lstStyle/>
          <a:p>
            <a:pPr algn="ctr"/>
            <a:r>
              <a:rPr lang="en-US" altLang="en-US" sz="1800" b="0" smtClean="0">
                <a:solidFill>
                  <a:srgbClr val="996633"/>
                </a:solidFill>
                <a:latin typeface="Comic Sans MS" pitchFamily="66" charset="0"/>
              </a:rPr>
              <a:t>Beragam sebab lain</a:t>
            </a:r>
          </a:p>
        </p:txBody>
      </p:sp>
      <p:sp>
        <p:nvSpPr>
          <p:cNvPr id="155658" name="AutoShape 10"/>
          <p:cNvSpPr>
            <a:spLocks noChangeArrowheads="1"/>
          </p:cNvSpPr>
          <p:nvPr/>
        </p:nvSpPr>
        <p:spPr bwMode="auto">
          <a:xfrm>
            <a:off x="441325" y="1262063"/>
            <a:ext cx="5045075" cy="709612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algn="ctr"/>
            <a:r>
              <a:rPr lang="en-US" altLang="en-US" sz="1800" b="0" smtClean="0">
                <a:solidFill>
                  <a:srgbClr val="FFFFFF"/>
                </a:solidFill>
                <a:latin typeface="Comic Sans MS" pitchFamily="66" charset="0"/>
              </a:rPr>
              <a:t>FAKTOR PENYEBAB TERJADINYA KORUPSI</a:t>
            </a:r>
          </a:p>
        </p:txBody>
      </p:sp>
      <p:sp>
        <p:nvSpPr>
          <p:cNvPr id="155659" name="AutoShape 11"/>
          <p:cNvSpPr>
            <a:spLocks noChangeArrowheads="1"/>
          </p:cNvSpPr>
          <p:nvPr/>
        </p:nvSpPr>
        <p:spPr bwMode="auto">
          <a:xfrm>
            <a:off x="2470150" y="5738138"/>
            <a:ext cx="3838575" cy="44267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prstShdw prst="shdw17" dist="17961" dir="2700000">
              <a:schemeClr val="accent2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en-US" sz="2000" dirty="0" err="1" smtClean="0">
                <a:solidFill>
                  <a:srgbClr val="FFFFFF"/>
                </a:solidFill>
                <a:latin typeface="Comic Sans MS" pitchFamily="66" charset="0"/>
              </a:rPr>
              <a:t>Korupsi</a:t>
            </a:r>
            <a:r>
              <a:rPr lang="en-US" altLang="en-US" sz="2000" dirty="0" smtClean="0">
                <a:solidFill>
                  <a:srgbClr val="FFFFFF"/>
                </a:solidFill>
                <a:latin typeface="Comic Sans MS" pitchFamily="66" charset="0"/>
              </a:rPr>
              <a:t> </a:t>
            </a:r>
            <a:r>
              <a:rPr lang="en-US" altLang="en-US" sz="2000" dirty="0" err="1" smtClean="0">
                <a:solidFill>
                  <a:srgbClr val="FFFFFF"/>
                </a:solidFill>
                <a:latin typeface="Comic Sans MS" pitchFamily="66" charset="0"/>
              </a:rPr>
              <a:t>sulit</a:t>
            </a:r>
            <a:r>
              <a:rPr lang="en-US" altLang="en-US" sz="2000" dirty="0" smtClean="0">
                <a:solidFill>
                  <a:srgbClr val="FFFFFF"/>
                </a:solidFill>
                <a:latin typeface="Comic Sans MS" pitchFamily="66" charset="0"/>
              </a:rPr>
              <a:t> </a:t>
            </a:r>
            <a:r>
              <a:rPr lang="en-US" altLang="en-US" sz="2000" dirty="0" err="1" smtClean="0">
                <a:solidFill>
                  <a:srgbClr val="FFFFFF"/>
                </a:solidFill>
                <a:latin typeface="Comic Sans MS" pitchFamily="66" charset="0"/>
              </a:rPr>
              <a:t>dibasmi</a:t>
            </a:r>
            <a:endParaRPr lang="en-US" altLang="en-US" sz="2000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155660" name="Line 12"/>
          <p:cNvSpPr>
            <a:spLocks noChangeShapeType="1"/>
          </p:cNvSpPr>
          <p:nvPr/>
        </p:nvSpPr>
        <p:spPr bwMode="auto">
          <a:xfrm>
            <a:off x="4389438" y="5289550"/>
            <a:ext cx="0" cy="36671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 sz="1800" b="0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55661" name="Freeform 13"/>
          <p:cNvSpPr>
            <a:spLocks/>
          </p:cNvSpPr>
          <p:nvPr/>
        </p:nvSpPr>
        <p:spPr bwMode="auto">
          <a:xfrm>
            <a:off x="8402638" y="5075238"/>
            <a:ext cx="192087" cy="674687"/>
          </a:xfrm>
          <a:custGeom>
            <a:avLst/>
            <a:gdLst>
              <a:gd name="T0" fmla="*/ 45 w 121"/>
              <a:gd name="T1" fmla="*/ 18 h 425"/>
              <a:gd name="T2" fmla="*/ 19 w 121"/>
              <a:gd name="T3" fmla="*/ 205 h 425"/>
              <a:gd name="T4" fmla="*/ 2 w 121"/>
              <a:gd name="T5" fmla="*/ 264 h 425"/>
              <a:gd name="T6" fmla="*/ 2 w 121"/>
              <a:gd name="T7" fmla="*/ 425 h 425"/>
              <a:gd name="T8" fmla="*/ 121 w 121"/>
              <a:gd name="T9" fmla="*/ 0 h 425"/>
              <a:gd name="T10" fmla="*/ 45 w 121"/>
              <a:gd name="T11" fmla="*/ 18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1" h="425">
                <a:moveTo>
                  <a:pt x="45" y="18"/>
                </a:moveTo>
                <a:cubicBezTo>
                  <a:pt x="38" y="80"/>
                  <a:pt x="33" y="144"/>
                  <a:pt x="19" y="205"/>
                </a:cubicBezTo>
                <a:cubicBezTo>
                  <a:pt x="15" y="222"/>
                  <a:pt x="3" y="248"/>
                  <a:pt x="2" y="264"/>
                </a:cubicBezTo>
                <a:cubicBezTo>
                  <a:pt x="0" y="318"/>
                  <a:pt x="2" y="371"/>
                  <a:pt x="2" y="425"/>
                </a:cubicBezTo>
                <a:lnTo>
                  <a:pt x="121" y="0"/>
                </a:lnTo>
                <a:lnTo>
                  <a:pt x="45" y="1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 sz="1800" b="0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55662" name="Freeform 14"/>
          <p:cNvSpPr>
            <a:spLocks/>
          </p:cNvSpPr>
          <p:nvPr/>
        </p:nvSpPr>
        <p:spPr bwMode="auto">
          <a:xfrm>
            <a:off x="8213725" y="5897563"/>
            <a:ext cx="173038" cy="174625"/>
          </a:xfrm>
          <a:custGeom>
            <a:avLst/>
            <a:gdLst>
              <a:gd name="T0" fmla="*/ 37 w 109"/>
              <a:gd name="T1" fmla="*/ 0 h 110"/>
              <a:gd name="T2" fmla="*/ 79 w 109"/>
              <a:gd name="T3" fmla="*/ 8 h 110"/>
              <a:gd name="T4" fmla="*/ 88 w 109"/>
              <a:gd name="T5" fmla="*/ 102 h 110"/>
              <a:gd name="T6" fmla="*/ 62 w 109"/>
              <a:gd name="T7" fmla="*/ 110 h 110"/>
              <a:gd name="T8" fmla="*/ 28 w 109"/>
              <a:gd name="T9" fmla="*/ 102 h 110"/>
              <a:gd name="T10" fmla="*/ 37 w 109"/>
              <a:gd name="T11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" h="110">
                <a:moveTo>
                  <a:pt x="37" y="0"/>
                </a:moveTo>
                <a:cubicBezTo>
                  <a:pt x="51" y="3"/>
                  <a:pt x="67" y="1"/>
                  <a:pt x="79" y="8"/>
                </a:cubicBezTo>
                <a:cubicBezTo>
                  <a:pt x="109" y="25"/>
                  <a:pt x="96" y="85"/>
                  <a:pt x="88" y="102"/>
                </a:cubicBezTo>
                <a:cubicBezTo>
                  <a:pt x="84" y="110"/>
                  <a:pt x="71" y="107"/>
                  <a:pt x="62" y="110"/>
                </a:cubicBezTo>
                <a:cubicBezTo>
                  <a:pt x="51" y="107"/>
                  <a:pt x="37" y="109"/>
                  <a:pt x="28" y="102"/>
                </a:cubicBezTo>
                <a:cubicBezTo>
                  <a:pt x="0" y="79"/>
                  <a:pt x="37" y="27"/>
                  <a:pt x="37" y="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 sz="1800" b="0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55663" name="Line 15"/>
          <p:cNvSpPr>
            <a:spLocks noChangeShapeType="1"/>
          </p:cNvSpPr>
          <p:nvPr/>
        </p:nvSpPr>
        <p:spPr bwMode="auto">
          <a:xfrm>
            <a:off x="7132638" y="4892675"/>
            <a:ext cx="1004887" cy="7302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 sz="1800" b="0" smtClean="0">
              <a:solidFill>
                <a:srgbClr val="FFFFFF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6845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ChangeArrowheads="1"/>
          </p:cNvSpPr>
          <p:nvPr/>
        </p:nvSpPr>
        <p:spPr bwMode="auto">
          <a:xfrm>
            <a:off x="442913" y="333375"/>
            <a:ext cx="8305800" cy="640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2200" i="1" dirty="0">
                <a:latin typeface="Arial Narrow" pitchFamily="34" charset="0"/>
              </a:rPr>
              <a:t>APA ITU KORUPSI ?</a:t>
            </a:r>
          </a:p>
          <a:p>
            <a:r>
              <a:rPr lang="en-US" sz="2200" i="1" dirty="0">
                <a:latin typeface="Arial Narrow" pitchFamily="34" charset="0"/>
              </a:rPr>
              <a:t>PEMAHAMAN SECARA UMUM :</a:t>
            </a:r>
          </a:p>
          <a:p>
            <a:endParaRPr lang="en-US" sz="2200" b="0" dirty="0">
              <a:latin typeface="Arial Narrow" pitchFamily="34" charset="0"/>
            </a:endParaRPr>
          </a:p>
          <a:p>
            <a:r>
              <a:rPr lang="en-US" sz="2200" b="0" dirty="0">
                <a:latin typeface="Arial Narrow" pitchFamily="34" charset="0"/>
              </a:rPr>
              <a:t>BAHASA LATIN : CORRUPTIO ATAU CORRUPTUS</a:t>
            </a:r>
          </a:p>
          <a:p>
            <a:r>
              <a:rPr lang="en-US" sz="2200" b="0" dirty="0">
                <a:latin typeface="Arial Narrow" pitchFamily="34" charset="0"/>
              </a:rPr>
              <a:t>BAHASA INGGERIS : CORRUPTION ATAU CORRUPT</a:t>
            </a:r>
          </a:p>
          <a:p>
            <a:r>
              <a:rPr lang="en-US" sz="2200" b="0" dirty="0">
                <a:latin typeface="Arial Narrow" pitchFamily="34" charset="0"/>
              </a:rPr>
              <a:t>BAHASA BELANDA : CORRUPTIE ATAU KORRUPTIE</a:t>
            </a:r>
          </a:p>
          <a:p>
            <a:endParaRPr lang="en-US" sz="2200" b="0" dirty="0">
              <a:latin typeface="Arial Narrow" pitchFamily="34" charset="0"/>
            </a:endParaRPr>
          </a:p>
          <a:p>
            <a:r>
              <a:rPr lang="en-US" sz="2200" b="0" dirty="0">
                <a:latin typeface="Arial Narrow" pitchFamily="34" charset="0"/>
              </a:rPr>
              <a:t>ARTI HARAFIAH KATA KORUPSI :</a:t>
            </a:r>
          </a:p>
          <a:p>
            <a:r>
              <a:rPr lang="en-US" sz="2200" b="0" dirty="0">
                <a:latin typeface="Arial Narrow" pitchFamily="34" charset="0"/>
              </a:rPr>
              <a:t>KEBUSUKAN; KEBURUKAN; KEBEJATAN; KETIDAKJUJURAN; DAPAT</a:t>
            </a:r>
          </a:p>
          <a:p>
            <a:r>
              <a:rPr lang="en-US" sz="2200" b="0" dirty="0">
                <a:latin typeface="Arial Narrow" pitchFamily="34" charset="0"/>
              </a:rPr>
              <a:t>DISUAP; TIDAK BERMORAL. </a:t>
            </a:r>
          </a:p>
          <a:p>
            <a:endParaRPr lang="en-US" sz="2200" b="0" dirty="0">
              <a:latin typeface="Arial Narrow" pitchFamily="34" charset="0"/>
            </a:endParaRPr>
          </a:p>
          <a:p>
            <a:r>
              <a:rPr lang="en-US" sz="2200" b="0" dirty="0">
                <a:latin typeface="Arial Narrow" pitchFamily="34" charset="0"/>
              </a:rPr>
              <a:t>KAMUS </a:t>
            </a:r>
            <a:r>
              <a:rPr lang="en-US" sz="2200" b="0" dirty="0" smtClean="0">
                <a:latin typeface="Arial Narrow" pitchFamily="34" charset="0"/>
              </a:rPr>
              <a:t>HUKUM</a:t>
            </a:r>
            <a:r>
              <a:rPr lang="en-US" sz="2200" b="0" dirty="0">
                <a:latin typeface="Arial Narrow" pitchFamily="34" charset="0"/>
              </a:rPr>
              <a:t> </a:t>
            </a:r>
            <a:r>
              <a:rPr lang="en-US" sz="2200" b="0" dirty="0" smtClean="0">
                <a:latin typeface="Arial Narrow" pitchFamily="34" charset="0"/>
              </a:rPr>
              <a:t>:</a:t>
            </a:r>
            <a:endParaRPr lang="en-US" sz="2200" b="0" dirty="0">
              <a:latin typeface="Arial Narrow" pitchFamily="34" charset="0"/>
            </a:endParaRPr>
          </a:p>
          <a:p>
            <a:r>
              <a:rPr lang="en-US" sz="2200" b="0" dirty="0">
                <a:latin typeface="Arial Narrow" pitchFamily="34" charset="0"/>
              </a:rPr>
              <a:t>BURUK; RUSAK; SUKA MENERIMA UANG SOGOK; MENYELEWENGKAN </a:t>
            </a:r>
          </a:p>
          <a:p>
            <a:r>
              <a:rPr lang="en-US" sz="2200" b="0" dirty="0">
                <a:latin typeface="Arial Narrow" pitchFamily="34" charset="0"/>
              </a:rPr>
              <a:t>UANG/BARANG MILIK PERUSAHAAN ATAU NEGARA; MENERIMA UANG</a:t>
            </a:r>
          </a:p>
          <a:p>
            <a:r>
              <a:rPr lang="en-US" sz="2200" b="0" dirty="0">
                <a:latin typeface="Arial Narrow" pitchFamily="34" charset="0"/>
              </a:rPr>
              <a:t>DENGAN MENGGUNAKAN JABATANNYA UTK KEPENTINGAN PRIBADI”</a:t>
            </a:r>
          </a:p>
          <a:p>
            <a:endParaRPr lang="en-US" sz="2200" b="0" dirty="0">
              <a:latin typeface="Arial Narrow" pitchFamily="34" charset="0"/>
            </a:endParaRPr>
          </a:p>
          <a:p>
            <a:r>
              <a:rPr lang="en-US" sz="2200" b="0" dirty="0">
                <a:latin typeface="Arial Narrow" pitchFamily="34" charset="0"/>
              </a:rPr>
              <a:t>THE LEXICON WEBSTER </a:t>
            </a:r>
            <a:r>
              <a:rPr lang="en-US" sz="2200" b="0" dirty="0" smtClean="0">
                <a:latin typeface="Arial Narrow" pitchFamily="34" charset="0"/>
              </a:rPr>
              <a:t>DICTIONARY :</a:t>
            </a:r>
            <a:endParaRPr lang="en-US" sz="2200" b="0" dirty="0">
              <a:latin typeface="Arial Narrow" pitchFamily="34" charset="0"/>
            </a:endParaRPr>
          </a:p>
          <a:p>
            <a:r>
              <a:rPr lang="en-US" sz="2200" b="0" dirty="0">
                <a:latin typeface="Arial Narrow" pitchFamily="34" charset="0"/>
              </a:rPr>
              <a:t>KORUPSI : KEBEJATAN, KETIDAKJUJURAN, TIDAK BERMORAL,</a:t>
            </a:r>
          </a:p>
          <a:p>
            <a:r>
              <a:rPr lang="en-US" sz="2200" b="0" dirty="0">
                <a:latin typeface="Arial Narrow" pitchFamily="34" charset="0"/>
              </a:rPr>
              <a:t>PENYIMPANGAN DARI KESUCIAN.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836613"/>
            <a:ext cx="8229600" cy="850900"/>
          </a:xfrm>
        </p:spPr>
        <p:txBody>
          <a:bodyPr/>
          <a:lstStyle/>
          <a:p>
            <a:r>
              <a:rPr lang="id-ID" sz="3500" smtClean="0"/>
              <a:t>PENGERTIAN KORUPSI</a:t>
            </a:r>
            <a:endParaRPr lang="en-US" sz="3500" smtClean="0"/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133600"/>
            <a:ext cx="8229600" cy="4525963"/>
          </a:xfrm>
        </p:spPr>
        <p:txBody>
          <a:bodyPr/>
          <a:lstStyle/>
          <a:p>
            <a:pPr algn="ctr"/>
            <a:r>
              <a:rPr lang="id-ID" sz="2800" smtClean="0"/>
              <a:t>Korupsi berasal dari bahasa latin yaitu </a:t>
            </a:r>
            <a:r>
              <a:rPr lang="id-ID" sz="2800" b="1" i="1" smtClean="0"/>
              <a:t>corruptio</a:t>
            </a:r>
            <a:r>
              <a:rPr lang="id-ID" sz="2800" i="1" smtClean="0"/>
              <a:t> </a:t>
            </a:r>
            <a:r>
              <a:rPr lang="id-ID" sz="2800" smtClean="0"/>
              <a:t>atau </a:t>
            </a:r>
            <a:r>
              <a:rPr lang="id-ID" sz="2800" b="1" i="1" smtClean="0"/>
              <a:t>corruptus</a:t>
            </a:r>
            <a:r>
              <a:rPr lang="id-ID" sz="2800" smtClean="0"/>
              <a:t>, kemudian ditulis kedalam bahasa Inggris menjadi </a:t>
            </a:r>
            <a:r>
              <a:rPr lang="id-ID" sz="2800" b="1" i="1" smtClean="0"/>
              <a:t>corruption</a:t>
            </a:r>
            <a:r>
              <a:rPr lang="id-ID" sz="2800" smtClean="0"/>
              <a:t> atau </a:t>
            </a:r>
            <a:r>
              <a:rPr lang="id-ID" sz="2800" b="1" i="1" smtClean="0"/>
              <a:t>corrupt</a:t>
            </a:r>
            <a:r>
              <a:rPr lang="id-ID" sz="2800" smtClean="0"/>
              <a:t> dan dalam bahasa Belanda dengan istilah </a:t>
            </a:r>
            <a:r>
              <a:rPr lang="id-ID" sz="2800" b="1" i="1" smtClean="0"/>
              <a:t>coruptis</a:t>
            </a:r>
            <a:r>
              <a:rPr lang="id-ID" sz="2800" smtClean="0"/>
              <a:t>, dari bahasa Arab &amp; Malaysia istilah </a:t>
            </a:r>
            <a:r>
              <a:rPr lang="id-ID" sz="2800" b="1" i="1" smtClean="0"/>
              <a:t>Riswah</a:t>
            </a:r>
            <a:r>
              <a:rPr lang="id-ID" sz="2800" i="1" smtClean="0"/>
              <a:t>. </a:t>
            </a:r>
          </a:p>
          <a:p>
            <a:pPr algn="ctr">
              <a:buFont typeface="Wingdings" pitchFamily="2" charset="2"/>
              <a:buNone/>
            </a:pPr>
            <a:endParaRPr lang="id-ID" sz="2800" smtClean="0"/>
          </a:p>
          <a:p>
            <a:endParaRPr lang="id-ID" sz="2800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404813"/>
            <a:ext cx="8229600" cy="55054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id-ID" sz="2600" dirty="0" smtClean="0"/>
          </a:p>
          <a:p>
            <a:pPr algn="ctr">
              <a:buFont typeface="Wingdings" pitchFamily="2" charset="2"/>
              <a:buNone/>
            </a:pPr>
            <a:r>
              <a:rPr lang="id-ID" sz="2600" dirty="0" smtClean="0"/>
              <a:t>Menurut </a:t>
            </a:r>
            <a:r>
              <a:rPr lang="id-ID" sz="2600" b="1" dirty="0" smtClean="0"/>
              <a:t>Amir Hamzah</a:t>
            </a:r>
            <a:r>
              <a:rPr lang="id-ID" sz="2600" dirty="0" smtClean="0"/>
              <a:t> mengartikan :</a:t>
            </a:r>
          </a:p>
          <a:p>
            <a:pPr algn="ctr">
              <a:buFont typeface="Wingdings" pitchFamily="2" charset="2"/>
              <a:buNone/>
            </a:pPr>
            <a:endParaRPr lang="id-ID" sz="2600" dirty="0" smtClean="0"/>
          </a:p>
          <a:p>
            <a:pPr algn="ctr">
              <a:buFont typeface="Wingdings" pitchFamily="2" charset="2"/>
              <a:buNone/>
            </a:pPr>
            <a:r>
              <a:rPr lang="id-ID" sz="2600" dirty="0" smtClean="0"/>
              <a:t>“ Segala macam perbuatan yang tidak baik seperti perbuatan kebusukan, keburukan, kebejatan, ketidak jujuran, dapat di suap, tidak bermoral, penyimpangan dari kesucian, kata-kata atau ucapan yang menghina atau memfitnah.”</a:t>
            </a: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id-ID" dirty="0" smtClean="0"/>
          </a:p>
          <a:p>
            <a:pPr algn="ctr">
              <a:buFont typeface="Wingdings" pitchFamily="2" charset="2"/>
              <a:buNone/>
            </a:pPr>
            <a:endParaRPr lang="id-ID" dirty="0" smtClean="0"/>
          </a:p>
          <a:p>
            <a:pPr algn="ctr">
              <a:buFont typeface="Wingdings" pitchFamily="2" charset="2"/>
              <a:buNone/>
            </a:pPr>
            <a:endParaRPr lang="id-ID" dirty="0" smtClean="0"/>
          </a:p>
          <a:p>
            <a:pPr algn="ctr">
              <a:buFont typeface="Wingdings" pitchFamily="2" charset="2"/>
              <a:buNone/>
            </a:pPr>
            <a:r>
              <a:rPr lang="id-ID" b="1" dirty="0" smtClean="0"/>
              <a:t>Menurut Jeremi Pope</a:t>
            </a:r>
            <a:r>
              <a:rPr lang="en-US" b="1" dirty="0" smtClean="0"/>
              <a:t> :</a:t>
            </a:r>
            <a:endParaRPr lang="id-ID" b="1" dirty="0" smtClean="0"/>
          </a:p>
          <a:p>
            <a:pPr algn="ctr">
              <a:buFont typeface="Wingdings" pitchFamily="2" charset="2"/>
              <a:buNone/>
            </a:pPr>
            <a:r>
              <a:rPr lang="id-ID" dirty="0" smtClean="0"/>
              <a:t>korupsi dapat di definisikan sebagai penyalahgunaan kekuasaan, kepercayaan untuk kepentingan pribadi</a:t>
            </a:r>
          </a:p>
          <a:p>
            <a:pPr>
              <a:buFont typeface="Wingdings" pitchFamily="2" charset="2"/>
              <a:buNone/>
            </a:pPr>
            <a:endParaRPr lang="id-ID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0043" y="503126"/>
            <a:ext cx="8269287" cy="5918937"/>
          </a:xfrm>
        </p:spPr>
        <p:txBody>
          <a:bodyPr/>
          <a:lstStyle/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r>
              <a:rPr lang="en-US" sz="2100" dirty="0" err="1" smtClean="0"/>
              <a:t>Berdasarkan</a:t>
            </a:r>
            <a:r>
              <a:rPr lang="en-US" sz="2100" dirty="0" smtClean="0"/>
              <a:t> </a:t>
            </a:r>
            <a:r>
              <a:rPr lang="en-US" sz="2100" dirty="0" err="1" smtClean="0"/>
              <a:t>pemahaman</a:t>
            </a:r>
            <a:r>
              <a:rPr lang="en-US" sz="2100" dirty="0" smtClean="0"/>
              <a:t> </a:t>
            </a:r>
            <a:r>
              <a:rPr lang="en-US" sz="2100" dirty="0" err="1" smtClean="0"/>
              <a:t>pasal</a:t>
            </a:r>
            <a:r>
              <a:rPr lang="en-US" sz="2100" dirty="0" smtClean="0"/>
              <a:t> 2 UU No.31 </a:t>
            </a:r>
            <a:r>
              <a:rPr lang="en-US" sz="2100" dirty="0" err="1" smtClean="0"/>
              <a:t>Tahun</a:t>
            </a:r>
            <a:r>
              <a:rPr lang="en-US" sz="2100" dirty="0" smtClean="0"/>
              <a:t> 1999 </a:t>
            </a:r>
            <a:r>
              <a:rPr lang="en-US" sz="2100" dirty="0" err="1" smtClean="0"/>
              <a:t>sebagaimana</a:t>
            </a:r>
            <a:r>
              <a:rPr lang="en-US" sz="2100" dirty="0" smtClean="0"/>
              <a:t> </a:t>
            </a:r>
            <a:r>
              <a:rPr lang="en-US" sz="2100" dirty="0" err="1" smtClean="0"/>
              <a:t>diubah</a:t>
            </a:r>
            <a:r>
              <a:rPr lang="en-US" sz="2100" dirty="0" smtClean="0"/>
              <a:t> </a:t>
            </a:r>
            <a:r>
              <a:rPr lang="en-US" sz="2100" dirty="0" err="1" smtClean="0"/>
              <a:t>dengan</a:t>
            </a:r>
            <a:r>
              <a:rPr lang="en-US" sz="2100" dirty="0" smtClean="0"/>
              <a:t> UU No.20 </a:t>
            </a:r>
            <a:r>
              <a:rPr lang="en-US" sz="2100" dirty="0" err="1" smtClean="0"/>
              <a:t>Tahun</a:t>
            </a:r>
            <a:r>
              <a:rPr lang="en-US" sz="2100" dirty="0" smtClean="0"/>
              <a:t> 2001, </a:t>
            </a:r>
            <a:r>
              <a:rPr lang="en-US" sz="2100" b="1" dirty="0" err="1" smtClean="0"/>
              <a:t>Korupsi</a:t>
            </a:r>
            <a:r>
              <a:rPr lang="en-US" sz="2100" b="1" dirty="0" smtClean="0"/>
              <a:t> </a:t>
            </a:r>
            <a:r>
              <a:rPr lang="en-US" sz="2100" dirty="0" err="1" smtClean="0"/>
              <a:t>adalah</a:t>
            </a:r>
            <a:r>
              <a:rPr lang="en-US" sz="2100" dirty="0" smtClean="0"/>
              <a:t> </a:t>
            </a:r>
            <a:r>
              <a:rPr lang="en-US" sz="2100" dirty="0" err="1" smtClean="0"/>
              <a:t>perbuatan</a:t>
            </a:r>
            <a:r>
              <a:rPr lang="en-US" sz="2100" dirty="0" smtClean="0"/>
              <a:t> </a:t>
            </a:r>
            <a:r>
              <a:rPr lang="en-US" sz="2100" dirty="0" err="1" smtClean="0"/>
              <a:t>secara</a:t>
            </a:r>
            <a:r>
              <a:rPr lang="en-US" sz="2100" dirty="0" smtClean="0"/>
              <a:t> </a:t>
            </a:r>
            <a:r>
              <a:rPr lang="en-US" sz="2100" dirty="0" err="1" smtClean="0"/>
              <a:t>melawan</a:t>
            </a:r>
            <a:r>
              <a:rPr lang="en-US" sz="2100" dirty="0" smtClean="0"/>
              <a:t> </a:t>
            </a:r>
            <a:r>
              <a:rPr lang="en-US" sz="2100" dirty="0" err="1" smtClean="0"/>
              <a:t>hukum</a:t>
            </a:r>
            <a:r>
              <a:rPr lang="en-US" sz="2100" dirty="0" smtClean="0"/>
              <a:t> </a:t>
            </a:r>
            <a:r>
              <a:rPr lang="en-US" sz="2100" dirty="0" err="1" smtClean="0"/>
              <a:t>dengan</a:t>
            </a:r>
            <a:r>
              <a:rPr lang="en-US" sz="2100" dirty="0" smtClean="0"/>
              <a:t> </a:t>
            </a:r>
            <a:r>
              <a:rPr lang="en-US" sz="2100" dirty="0" err="1" smtClean="0"/>
              <a:t>maksud</a:t>
            </a:r>
            <a:r>
              <a:rPr lang="en-US" sz="2100" dirty="0" smtClean="0"/>
              <a:t> </a:t>
            </a:r>
            <a:r>
              <a:rPr lang="en-US" sz="2100" dirty="0" err="1" smtClean="0"/>
              <a:t>memperkaya</a:t>
            </a:r>
            <a:r>
              <a:rPr lang="en-US" sz="2100" dirty="0" smtClean="0"/>
              <a:t> </a:t>
            </a:r>
            <a:r>
              <a:rPr lang="en-US" sz="2100" dirty="0" err="1" smtClean="0"/>
              <a:t>diri</a:t>
            </a:r>
            <a:r>
              <a:rPr lang="en-US" sz="2100" dirty="0" smtClean="0"/>
              <a:t> </a:t>
            </a:r>
            <a:r>
              <a:rPr lang="en-US" sz="2100" dirty="0" err="1" smtClean="0"/>
              <a:t>sendiri</a:t>
            </a:r>
            <a:r>
              <a:rPr lang="en-US" sz="2100" dirty="0" smtClean="0"/>
              <a:t> / orang lain (</a:t>
            </a:r>
            <a:r>
              <a:rPr lang="en-US" sz="2100" dirty="0" err="1" smtClean="0"/>
              <a:t>perseorangan</a:t>
            </a:r>
            <a:r>
              <a:rPr lang="en-US" sz="2100" dirty="0" smtClean="0"/>
              <a:t>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korporasi</a:t>
            </a:r>
            <a:r>
              <a:rPr lang="en-US" sz="2100" dirty="0" smtClean="0"/>
              <a:t>) yang </a:t>
            </a:r>
            <a:r>
              <a:rPr lang="en-US" sz="2100" dirty="0" err="1" smtClean="0"/>
              <a:t>dapat</a:t>
            </a:r>
            <a:r>
              <a:rPr lang="en-US" sz="2100" dirty="0" smtClean="0"/>
              <a:t> </a:t>
            </a:r>
            <a:r>
              <a:rPr lang="en-US" sz="2100" dirty="0" err="1" smtClean="0"/>
              <a:t>merugikan</a:t>
            </a:r>
            <a:r>
              <a:rPr lang="en-US" sz="2100" dirty="0" smtClean="0"/>
              <a:t> </a:t>
            </a:r>
            <a:r>
              <a:rPr lang="en-US" sz="2100" dirty="0" err="1" smtClean="0"/>
              <a:t>keuangan</a:t>
            </a:r>
            <a:r>
              <a:rPr lang="en-US" sz="2100" dirty="0" smtClean="0"/>
              <a:t> / </a:t>
            </a:r>
            <a:r>
              <a:rPr lang="en-US" sz="2100" dirty="0" err="1" smtClean="0"/>
              <a:t>perekonomian</a:t>
            </a:r>
            <a:r>
              <a:rPr lang="en-US" sz="2100" dirty="0" smtClean="0"/>
              <a:t> </a:t>
            </a:r>
            <a:r>
              <a:rPr lang="en-US" sz="2100" dirty="0" err="1" smtClean="0"/>
              <a:t>negara</a:t>
            </a:r>
            <a:r>
              <a:rPr lang="en-US" sz="2100" dirty="0" smtClean="0"/>
              <a:t>.</a:t>
            </a: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endParaRPr lang="en-US" sz="2100" dirty="0" smtClean="0"/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r>
              <a:rPr lang="en-US" sz="2100" b="1" dirty="0" err="1" smtClean="0"/>
              <a:t>Kolusi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adalah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kerjasama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secara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melawan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hukum</a:t>
            </a:r>
            <a:r>
              <a:rPr lang="en-US" sz="2100" dirty="0" smtClean="0"/>
              <a:t> </a:t>
            </a:r>
            <a:r>
              <a:rPr lang="en-US" sz="2100" dirty="0" err="1" smtClean="0"/>
              <a:t>antara</a:t>
            </a:r>
            <a:r>
              <a:rPr lang="en-US" sz="2100" dirty="0" smtClean="0"/>
              <a:t> </a:t>
            </a:r>
            <a:r>
              <a:rPr lang="en-US" sz="2100" dirty="0" err="1" smtClean="0"/>
              <a:t>penyelenggara</a:t>
            </a:r>
            <a:r>
              <a:rPr lang="en-US" sz="2100" dirty="0" smtClean="0"/>
              <a:t> </a:t>
            </a:r>
            <a:r>
              <a:rPr lang="en-US" sz="2100" dirty="0" err="1" smtClean="0"/>
              <a:t>negara</a:t>
            </a:r>
            <a:r>
              <a:rPr lang="en-US" sz="2100" dirty="0" smtClean="0"/>
              <a:t>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antara</a:t>
            </a:r>
            <a:r>
              <a:rPr lang="en-US" sz="2100" dirty="0" smtClean="0"/>
              <a:t> </a:t>
            </a:r>
            <a:r>
              <a:rPr lang="en-US" sz="2100" dirty="0" err="1" smtClean="0"/>
              <a:t>penyelenggara</a:t>
            </a:r>
            <a:r>
              <a:rPr lang="en-US" sz="2100" dirty="0" smtClean="0"/>
              <a:t> </a:t>
            </a:r>
            <a:r>
              <a:rPr lang="en-US" sz="2100" dirty="0" err="1" smtClean="0"/>
              <a:t>negara</a:t>
            </a:r>
            <a:r>
              <a:rPr lang="en-US" sz="2100" dirty="0" smtClean="0"/>
              <a:t> </a:t>
            </a:r>
            <a:r>
              <a:rPr lang="en-US" sz="2100" dirty="0" err="1" smtClean="0"/>
              <a:t>dengan</a:t>
            </a:r>
            <a:r>
              <a:rPr lang="en-US" sz="2100" dirty="0" smtClean="0"/>
              <a:t> </a:t>
            </a:r>
            <a:r>
              <a:rPr lang="en-US" sz="2100" dirty="0" err="1" smtClean="0"/>
              <a:t>pihak</a:t>
            </a:r>
            <a:r>
              <a:rPr lang="en-US" sz="2100" dirty="0" smtClean="0"/>
              <a:t> lain yang </a:t>
            </a:r>
            <a:r>
              <a:rPr lang="en-US" sz="2100" dirty="0" err="1" smtClean="0"/>
              <a:t>merugikan</a:t>
            </a:r>
            <a:r>
              <a:rPr lang="en-US" sz="2100" dirty="0" smtClean="0"/>
              <a:t> orang lain, </a:t>
            </a:r>
            <a:r>
              <a:rPr lang="en-US" sz="2100" dirty="0" err="1" smtClean="0"/>
              <a:t>masyarakat</a:t>
            </a:r>
            <a:r>
              <a:rPr lang="en-US" sz="2100" dirty="0" smtClean="0"/>
              <a:t> </a:t>
            </a:r>
            <a:r>
              <a:rPr lang="en-US" sz="2100" dirty="0" err="1" smtClean="0"/>
              <a:t>dan</a:t>
            </a:r>
            <a:r>
              <a:rPr lang="en-US" sz="2100" dirty="0" smtClean="0"/>
              <a:t>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negara</a:t>
            </a:r>
            <a:r>
              <a:rPr lang="en-US" sz="2100" dirty="0" smtClean="0"/>
              <a:t>.</a:t>
            </a: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endParaRPr lang="en-US" sz="2100" dirty="0" smtClean="0"/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r>
              <a:rPr lang="en-US" sz="2100" b="1" dirty="0" err="1" smtClean="0"/>
              <a:t>Nepotisme</a:t>
            </a:r>
            <a:r>
              <a:rPr lang="en-US" sz="2100" dirty="0" smtClean="0"/>
              <a:t> </a:t>
            </a:r>
            <a:r>
              <a:rPr lang="en-US" sz="2100" dirty="0" err="1" smtClean="0"/>
              <a:t>adalah</a:t>
            </a:r>
            <a:r>
              <a:rPr lang="en-US" sz="2100" dirty="0" smtClean="0"/>
              <a:t> </a:t>
            </a:r>
            <a:r>
              <a:rPr lang="en-US" sz="2100" dirty="0" err="1" smtClean="0"/>
              <a:t>perbuatan</a:t>
            </a:r>
            <a:r>
              <a:rPr lang="en-US" sz="2100" dirty="0" smtClean="0"/>
              <a:t> </a:t>
            </a:r>
            <a:r>
              <a:rPr lang="en-US" sz="2100" dirty="0" err="1" smtClean="0"/>
              <a:t>Penyelenggara</a:t>
            </a:r>
            <a:r>
              <a:rPr lang="en-US" sz="2100" dirty="0" smtClean="0"/>
              <a:t> Negara </a:t>
            </a:r>
            <a:r>
              <a:rPr lang="en-US" sz="2100" dirty="0" err="1" smtClean="0"/>
              <a:t>secara</a:t>
            </a:r>
            <a:r>
              <a:rPr lang="en-US" sz="2100" dirty="0" smtClean="0"/>
              <a:t> </a:t>
            </a:r>
            <a:r>
              <a:rPr lang="en-US" sz="2100" dirty="0" err="1" smtClean="0"/>
              <a:t>melawan</a:t>
            </a:r>
            <a:r>
              <a:rPr lang="en-US" sz="2100" dirty="0" smtClean="0"/>
              <a:t> </a:t>
            </a:r>
            <a:r>
              <a:rPr lang="en-US" sz="2100" dirty="0" err="1" smtClean="0"/>
              <a:t>hukum</a:t>
            </a:r>
            <a:r>
              <a:rPr lang="en-US" sz="2100" dirty="0" smtClean="0"/>
              <a:t> yang </a:t>
            </a:r>
            <a:r>
              <a:rPr lang="en-US" sz="2100" b="1" dirty="0" err="1" smtClean="0"/>
              <a:t>menguntungkan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keluarga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atau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rekannya</a:t>
            </a:r>
            <a:r>
              <a:rPr lang="en-US" sz="2100" dirty="0" smtClean="0"/>
              <a:t> di </a:t>
            </a:r>
            <a:r>
              <a:rPr lang="en-US" sz="2100" dirty="0" err="1" smtClean="0"/>
              <a:t>atas</a:t>
            </a:r>
            <a:r>
              <a:rPr lang="en-US" sz="2100" dirty="0" smtClean="0"/>
              <a:t> </a:t>
            </a:r>
            <a:r>
              <a:rPr lang="en-US" sz="2100" dirty="0" err="1" smtClean="0"/>
              <a:t>kepentingan</a:t>
            </a:r>
            <a:r>
              <a:rPr lang="en-US" sz="2100" dirty="0" smtClean="0"/>
              <a:t> </a:t>
            </a:r>
            <a:r>
              <a:rPr lang="en-US" sz="2100" dirty="0" err="1" smtClean="0"/>
              <a:t>masyarakat</a:t>
            </a:r>
            <a:r>
              <a:rPr lang="en-US" sz="2100" dirty="0" smtClean="0"/>
              <a:t>, </a:t>
            </a:r>
            <a:r>
              <a:rPr lang="en-US" sz="2100" dirty="0" err="1" smtClean="0"/>
              <a:t>bangsa</a:t>
            </a:r>
            <a:r>
              <a:rPr lang="en-US" sz="2100" dirty="0" smtClean="0"/>
              <a:t> </a:t>
            </a:r>
            <a:r>
              <a:rPr lang="en-US" sz="2100" dirty="0" err="1" smtClean="0"/>
              <a:t>dan</a:t>
            </a:r>
            <a:r>
              <a:rPr lang="en-US" sz="2100" dirty="0" smtClean="0"/>
              <a:t> </a:t>
            </a:r>
            <a:r>
              <a:rPr lang="en-US" sz="2100" dirty="0" err="1" smtClean="0"/>
              <a:t>negara</a:t>
            </a:r>
            <a:r>
              <a:rPr lang="en-US" sz="2100" dirty="0" smtClean="0"/>
              <a:t>.</a:t>
            </a: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endParaRPr lang="en-US" sz="2100" dirty="0" smtClean="0"/>
          </a:p>
          <a:p>
            <a:pPr marL="0" indent="0" algn="just">
              <a:lnSpc>
                <a:spcPct val="80000"/>
              </a:lnSpc>
              <a:buNone/>
            </a:pPr>
            <a:r>
              <a:rPr lang="en-US" sz="2100" b="1" dirty="0" err="1" smtClean="0"/>
              <a:t>Catatan</a:t>
            </a:r>
            <a:r>
              <a:rPr lang="en-US" sz="2100" b="1" dirty="0" smtClean="0"/>
              <a:t> :</a:t>
            </a:r>
            <a:r>
              <a:rPr lang="en-US" sz="2100" dirty="0" smtClean="0"/>
              <a:t> </a:t>
            </a:r>
            <a:r>
              <a:rPr lang="en-US" sz="2100" dirty="0" err="1" smtClean="0"/>
              <a:t>Saat</a:t>
            </a:r>
            <a:r>
              <a:rPr lang="en-US" sz="2100" dirty="0" smtClean="0"/>
              <a:t> </a:t>
            </a:r>
            <a:r>
              <a:rPr lang="en-US" sz="2100" dirty="0" err="1" smtClean="0"/>
              <a:t>ini</a:t>
            </a:r>
            <a:r>
              <a:rPr lang="en-US" sz="2100" dirty="0" smtClean="0"/>
              <a:t> yang </a:t>
            </a:r>
            <a:r>
              <a:rPr lang="en-US" sz="2100" dirty="0" err="1" smtClean="0"/>
              <a:t>berlaku</a:t>
            </a:r>
            <a:r>
              <a:rPr lang="en-US" sz="2100" dirty="0" smtClean="0"/>
              <a:t> </a:t>
            </a:r>
            <a:r>
              <a:rPr lang="en-US" sz="2100" dirty="0" err="1" smtClean="0"/>
              <a:t>sebagai</a:t>
            </a:r>
            <a:r>
              <a:rPr lang="en-US" sz="2100" dirty="0" smtClean="0"/>
              <a:t> </a:t>
            </a:r>
            <a:r>
              <a:rPr lang="en-US" sz="2100" dirty="0" err="1" smtClean="0"/>
              <a:t>hukum</a:t>
            </a:r>
            <a:r>
              <a:rPr lang="en-US" sz="2100" dirty="0" smtClean="0"/>
              <a:t> </a:t>
            </a:r>
            <a:r>
              <a:rPr lang="en-US" sz="2100" dirty="0" err="1" smtClean="0"/>
              <a:t>positif</a:t>
            </a:r>
            <a:r>
              <a:rPr lang="en-US" sz="2100" dirty="0" smtClean="0"/>
              <a:t> </a:t>
            </a:r>
            <a:r>
              <a:rPr lang="en-US" sz="2100" dirty="0" err="1" smtClean="0"/>
              <a:t>dalam</a:t>
            </a:r>
            <a:r>
              <a:rPr lang="en-US" sz="2100" dirty="0" smtClean="0"/>
              <a:t> </a:t>
            </a:r>
            <a:r>
              <a:rPr lang="en-US" sz="2100" dirty="0" err="1" smtClean="0"/>
              <a:t>penanganan</a:t>
            </a:r>
            <a:r>
              <a:rPr lang="en-US" sz="2100" dirty="0" smtClean="0"/>
              <a:t> </a:t>
            </a:r>
            <a:r>
              <a:rPr lang="en-US" sz="2100" dirty="0" err="1" smtClean="0"/>
              <a:t>korupsi</a:t>
            </a:r>
            <a:r>
              <a:rPr lang="en-US" sz="2100" dirty="0" smtClean="0"/>
              <a:t> di Indonesia </a:t>
            </a:r>
            <a:r>
              <a:rPr lang="en-US" sz="2100" dirty="0" err="1" smtClean="0"/>
              <a:t>adalah</a:t>
            </a:r>
            <a:r>
              <a:rPr lang="en-US" sz="2100" dirty="0" smtClean="0"/>
              <a:t> </a:t>
            </a:r>
            <a:r>
              <a:rPr lang="en-US" sz="2100" dirty="0"/>
              <a:t>UU No.31 </a:t>
            </a:r>
            <a:r>
              <a:rPr lang="en-US" sz="2100" dirty="0" err="1"/>
              <a:t>Tahun</a:t>
            </a:r>
            <a:r>
              <a:rPr lang="en-US" sz="2100" dirty="0"/>
              <a:t> 1999 </a:t>
            </a:r>
            <a:r>
              <a:rPr lang="en-US" sz="2100" dirty="0" err="1"/>
              <a:t>sebagaimana</a:t>
            </a:r>
            <a:r>
              <a:rPr lang="en-US" sz="2100" dirty="0"/>
              <a:t> </a:t>
            </a:r>
            <a:r>
              <a:rPr lang="en-US" sz="2100" dirty="0" err="1"/>
              <a:t>diubah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UU No.20 </a:t>
            </a:r>
            <a:r>
              <a:rPr lang="en-US" sz="2100" dirty="0" err="1"/>
              <a:t>Tahun</a:t>
            </a:r>
            <a:r>
              <a:rPr lang="en-US" sz="2100" dirty="0"/>
              <a:t> </a:t>
            </a:r>
            <a:r>
              <a:rPr lang="en-US" sz="2100" dirty="0" smtClean="0"/>
              <a:t>2001 </a:t>
            </a:r>
            <a:r>
              <a:rPr lang="en-US" sz="2100" dirty="0" err="1" smtClean="0"/>
              <a:t>tentang</a:t>
            </a:r>
            <a:r>
              <a:rPr lang="en-US" sz="2100" dirty="0" smtClean="0"/>
              <a:t> </a:t>
            </a:r>
            <a:r>
              <a:rPr lang="en-US" sz="2100" dirty="0" err="1" smtClean="0"/>
              <a:t>Pemberantasan</a:t>
            </a:r>
            <a:r>
              <a:rPr lang="en-US" sz="2100" dirty="0" smtClean="0"/>
              <a:t> </a:t>
            </a:r>
            <a:r>
              <a:rPr lang="en-US" sz="2100" dirty="0" err="1" smtClean="0"/>
              <a:t>Tipikor</a:t>
            </a:r>
            <a:r>
              <a:rPr lang="en-US" sz="2100" dirty="0" smtClean="0"/>
              <a:t>. </a:t>
            </a:r>
            <a:r>
              <a:rPr lang="en-US" sz="2100" dirty="0" err="1" smtClean="0"/>
              <a:t>Selain</a:t>
            </a:r>
            <a:r>
              <a:rPr lang="en-US" sz="2100" dirty="0" smtClean="0"/>
              <a:t> </a:t>
            </a:r>
            <a:r>
              <a:rPr lang="en-US" sz="2100" dirty="0" err="1" smtClean="0"/>
              <a:t>itu</a:t>
            </a:r>
            <a:r>
              <a:rPr lang="en-US" sz="2100" dirty="0" smtClean="0"/>
              <a:t> UU No. 30 </a:t>
            </a:r>
            <a:r>
              <a:rPr lang="en-US" sz="2100" dirty="0" err="1" smtClean="0"/>
              <a:t>Tahun</a:t>
            </a:r>
            <a:r>
              <a:rPr lang="en-US" sz="2100" dirty="0" smtClean="0"/>
              <a:t> 2002 </a:t>
            </a:r>
            <a:r>
              <a:rPr lang="en-US" sz="2100" dirty="0" err="1" smtClean="0"/>
              <a:t>tentang</a:t>
            </a:r>
            <a:r>
              <a:rPr lang="en-US" sz="2100" dirty="0" smtClean="0"/>
              <a:t> KPK yang </a:t>
            </a:r>
            <a:r>
              <a:rPr lang="en-US" sz="2100" dirty="0" err="1" smtClean="0"/>
              <a:t>dirubah</a:t>
            </a:r>
            <a:r>
              <a:rPr lang="en-US" sz="2100" dirty="0" smtClean="0"/>
              <a:t> </a:t>
            </a:r>
            <a:r>
              <a:rPr lang="en-US" sz="2100" dirty="0" err="1" smtClean="0"/>
              <a:t>oleh</a:t>
            </a:r>
            <a:r>
              <a:rPr lang="en-US" sz="2100" dirty="0" smtClean="0"/>
              <a:t> UU No. 19 </a:t>
            </a:r>
            <a:r>
              <a:rPr lang="en-US" sz="2100" dirty="0" err="1" smtClean="0"/>
              <a:t>Tahun</a:t>
            </a:r>
            <a:r>
              <a:rPr lang="en-US" sz="2100" dirty="0" smtClean="0"/>
              <a:t> 2019 </a:t>
            </a:r>
            <a:r>
              <a:rPr lang="en-US" sz="2100" dirty="0" err="1" smtClean="0"/>
              <a:t>serta</a:t>
            </a:r>
            <a:r>
              <a:rPr lang="en-US" sz="2100" dirty="0" smtClean="0"/>
              <a:t> UU No. 8 </a:t>
            </a:r>
            <a:r>
              <a:rPr lang="en-US" sz="2100" dirty="0" err="1" smtClean="0"/>
              <a:t>Tahun</a:t>
            </a:r>
            <a:r>
              <a:rPr lang="en-US" sz="2100" dirty="0" smtClean="0"/>
              <a:t> 2010 </a:t>
            </a:r>
            <a:r>
              <a:rPr lang="en-US" sz="2100" dirty="0" err="1" smtClean="0"/>
              <a:t>tentang</a:t>
            </a:r>
            <a:r>
              <a:rPr lang="en-US" sz="2100" dirty="0" smtClean="0"/>
              <a:t> TPPU.</a:t>
            </a:r>
            <a:endParaRPr lang="en-US" sz="2100" dirty="0"/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endParaRPr lang="en-US" sz="2100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58200" cy="4525963"/>
          </a:xfrm>
        </p:spPr>
        <p:txBody>
          <a:bodyPr/>
          <a:lstStyle/>
          <a:p>
            <a:pPr marL="236538" indent="-236538">
              <a:lnSpc>
                <a:spcPct val="80000"/>
              </a:lnSpc>
              <a:spcBef>
                <a:spcPct val="0"/>
              </a:spcBef>
              <a:buClr>
                <a:srgbClr val="008000"/>
              </a:buClr>
              <a:buFont typeface="Arial" charset="0"/>
              <a:buChar char="♦"/>
            </a:pPr>
            <a:r>
              <a:rPr lang="en-US" sz="2300" smtClean="0"/>
              <a:t>Gratifikasi </a:t>
            </a:r>
            <a:r>
              <a:rPr lang="en-US" sz="2300" b="1" i="1" smtClean="0">
                <a:solidFill>
                  <a:srgbClr val="0000FF"/>
                </a:solidFill>
              </a:rPr>
              <a:t>bdsrkan Penjelasan pasal 12 B UU no.31 th. 1999 jo UU no. 20 th. 2001 : </a:t>
            </a:r>
            <a:r>
              <a:rPr lang="en-US" sz="2300" smtClean="0"/>
              <a:t>pemberian dlm arti luas, meliputi pemberian uang, barang, rabat, komisi, pinjaman tanpa bunga, tiket perjalanan, fasilitas penginapan, perjalanan wisata, pengobatan cuma-cuma &amp; fasilitas lainnya. </a:t>
            </a:r>
          </a:p>
          <a:p>
            <a:pPr marL="236538" indent="-236538">
              <a:lnSpc>
                <a:spcPct val="80000"/>
              </a:lnSpc>
              <a:spcBef>
                <a:spcPct val="0"/>
              </a:spcBef>
              <a:buClr>
                <a:srgbClr val="008000"/>
              </a:buClr>
              <a:buFont typeface="Arial" charset="0"/>
              <a:buNone/>
            </a:pPr>
            <a:endParaRPr lang="en-US" sz="2300" smtClean="0"/>
          </a:p>
          <a:p>
            <a:pPr marL="236538" indent="-236538">
              <a:lnSpc>
                <a:spcPct val="80000"/>
              </a:lnSpc>
              <a:spcBef>
                <a:spcPct val="0"/>
              </a:spcBef>
              <a:buClr>
                <a:srgbClr val="008000"/>
              </a:buClr>
              <a:buFont typeface="Arial" charset="0"/>
              <a:buChar char="♦"/>
            </a:pPr>
            <a:r>
              <a:rPr lang="en-US" sz="2300" smtClean="0"/>
              <a:t>Gratifikasi mrpkan penerimaan seseorg dr org lain yg </a:t>
            </a:r>
            <a:r>
              <a:rPr lang="en-US" sz="2300" b="1" i="1" smtClean="0">
                <a:solidFill>
                  <a:srgbClr val="0000FF"/>
                </a:solidFill>
              </a:rPr>
              <a:t>bukan tergolong ke dlm Tindak Pidana Suap.</a:t>
            </a:r>
          </a:p>
          <a:p>
            <a:pPr marL="236538" indent="-236538">
              <a:lnSpc>
                <a:spcPct val="80000"/>
              </a:lnSpc>
              <a:spcBef>
                <a:spcPct val="0"/>
              </a:spcBef>
              <a:buClr>
                <a:srgbClr val="008000"/>
              </a:buClr>
              <a:buFont typeface="Arial" charset="0"/>
              <a:buNone/>
            </a:pPr>
            <a:endParaRPr lang="en-US" sz="2300" b="1" i="1" smtClean="0">
              <a:solidFill>
                <a:srgbClr val="0000FF"/>
              </a:solidFill>
            </a:endParaRPr>
          </a:p>
          <a:p>
            <a:pPr marL="236538" indent="-236538">
              <a:lnSpc>
                <a:spcPct val="80000"/>
              </a:lnSpc>
              <a:spcBef>
                <a:spcPct val="0"/>
              </a:spcBef>
              <a:buClr>
                <a:srgbClr val="008000"/>
              </a:buClr>
              <a:buFont typeface="Arial" charset="0"/>
              <a:buChar char="♦"/>
            </a:pPr>
            <a:r>
              <a:rPr lang="en-US" sz="2300" smtClean="0"/>
              <a:t>Namun jika gratifikasi kpd pegawai negeri/penyelengg neg. berhub. dg jabatan/ kedudukannya maka hal tsb dianggap sbg suap.</a:t>
            </a:r>
          </a:p>
          <a:p>
            <a:pPr marL="236538" indent="-236538">
              <a:lnSpc>
                <a:spcPct val="90000"/>
              </a:lnSpc>
              <a:buClr>
                <a:srgbClr val="CC0066"/>
              </a:buClr>
              <a:buFont typeface="Arial" charset="0"/>
              <a:buChar char="♦"/>
            </a:pPr>
            <a:endParaRPr lang="en-US" sz="2300" smtClean="0"/>
          </a:p>
        </p:txBody>
      </p:sp>
      <p:sp>
        <p:nvSpPr>
          <p:cNvPr id="93186" name="Text Box 3"/>
          <p:cNvSpPr txBox="1">
            <a:spLocks noChangeArrowheads="1"/>
          </p:cNvSpPr>
          <p:nvPr/>
        </p:nvSpPr>
        <p:spPr bwMode="auto">
          <a:xfrm>
            <a:off x="2362200" y="5562600"/>
            <a:ext cx="45720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Suap = gratifikasi + jabatan</a:t>
            </a:r>
          </a:p>
        </p:txBody>
      </p:sp>
      <p:sp>
        <p:nvSpPr>
          <p:cNvPr id="93187" name="Rectangle 2"/>
          <p:cNvSpPr>
            <a:spLocks noChangeArrowheads="1"/>
          </p:cNvSpPr>
          <p:nvPr/>
        </p:nvSpPr>
        <p:spPr bwMode="auto">
          <a:xfrm>
            <a:off x="914400" y="58738"/>
            <a:ext cx="75438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/>
            <a:r>
              <a:rPr lang="en-US" sz="3900">
                <a:solidFill>
                  <a:schemeClr val="tx2"/>
                </a:solidFill>
              </a:rPr>
              <a:t>GRATIFIKASI DAN SUAP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4983163"/>
          </a:xfrm>
        </p:spPr>
        <p:txBody>
          <a:bodyPr/>
          <a:lstStyle/>
          <a:p>
            <a:pPr>
              <a:buClr>
                <a:srgbClr val="0000FF"/>
              </a:buClr>
              <a:buFont typeface="Arial" charset="0"/>
              <a:buChar char="♦"/>
            </a:pPr>
            <a:r>
              <a:rPr lang="en-US" sz="2600" smtClean="0"/>
              <a:t>Pembuktian bhw gratifikasi bukan suap dilakukan oleh:</a:t>
            </a:r>
          </a:p>
          <a:p>
            <a:pPr>
              <a:buClr>
                <a:srgbClr val="008000"/>
              </a:buClr>
              <a:buFont typeface="Arial" charset="0"/>
              <a:buNone/>
            </a:pPr>
            <a:r>
              <a:rPr lang="en-US" sz="2600" smtClean="0"/>
              <a:t>   (a) Penerima gratifikasi, jk nilai kasus Rp  </a:t>
            </a:r>
          </a:p>
          <a:p>
            <a:pPr>
              <a:buClr>
                <a:srgbClr val="008000"/>
              </a:buClr>
              <a:buFont typeface="Arial" charset="0"/>
              <a:buNone/>
            </a:pPr>
            <a:r>
              <a:rPr lang="en-US" sz="2600" smtClean="0"/>
              <a:t>        10juta/lebih</a:t>
            </a:r>
          </a:p>
          <a:p>
            <a:pPr>
              <a:buClr>
                <a:srgbClr val="008000"/>
              </a:buClr>
              <a:buFont typeface="Arial" charset="0"/>
              <a:buNone/>
            </a:pPr>
            <a:r>
              <a:rPr lang="en-US" sz="2600" smtClean="0"/>
              <a:t>   (b) Penuntut umum, jk nilai kasus di bwh </a:t>
            </a:r>
          </a:p>
          <a:p>
            <a:pPr>
              <a:buClr>
                <a:srgbClr val="008000"/>
              </a:buClr>
              <a:buFont typeface="Arial" charset="0"/>
              <a:buNone/>
            </a:pPr>
            <a:r>
              <a:rPr lang="en-US" sz="2600" smtClean="0"/>
              <a:t>        Rp 10juta</a:t>
            </a:r>
          </a:p>
          <a:p>
            <a:pPr>
              <a:buClr>
                <a:srgbClr val="0000FF"/>
              </a:buClr>
              <a:buFont typeface="Arial" charset="0"/>
              <a:buChar char="♦"/>
            </a:pPr>
            <a:r>
              <a:rPr lang="en-US" sz="2600" smtClean="0"/>
              <a:t>Gratifikasi tdk dianggap suap jk penerima menyampaikan laporan kpd KPK, selambatnya 30 hr setelah menerima gratifikasi.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ext Box 2"/>
          <p:cNvSpPr txBox="1">
            <a:spLocks noChangeArrowheads="1"/>
          </p:cNvSpPr>
          <p:nvPr/>
        </p:nvSpPr>
        <p:spPr bwMode="auto">
          <a:xfrm>
            <a:off x="914400" y="533400"/>
            <a:ext cx="8229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Arial Narrow" pitchFamily="34" charset="0"/>
              </a:rPr>
              <a:t>BENTUK-BENTUK KORUPSI : </a:t>
            </a:r>
          </a:p>
          <a:p>
            <a:pPr algn="ctr">
              <a:spcBef>
                <a:spcPct val="50000"/>
              </a:spcBef>
            </a:pPr>
            <a:r>
              <a:rPr lang="en-US" sz="2400">
                <a:latin typeface="Arial Narrow" pitchFamily="34" charset="0"/>
              </a:rPr>
              <a:t>(UU. No. 31 Tahun 1999  jo UU. No. 20 Tahun 2001 )</a:t>
            </a:r>
          </a:p>
        </p:txBody>
      </p:sp>
      <p:sp>
        <p:nvSpPr>
          <p:cNvPr id="97282" name="Text Box 3"/>
          <p:cNvSpPr txBox="1">
            <a:spLocks noChangeArrowheads="1"/>
          </p:cNvSpPr>
          <p:nvPr/>
        </p:nvSpPr>
        <p:spPr bwMode="auto">
          <a:xfrm>
            <a:off x="381000" y="1616075"/>
            <a:ext cx="8458200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08000" indent="-508000">
              <a:spcBef>
                <a:spcPct val="50000"/>
              </a:spcBef>
              <a:tabLst>
                <a:tab pos="508000" algn="l"/>
              </a:tabLst>
            </a:pPr>
            <a:r>
              <a:rPr lang="en-US" sz="2200" b="0">
                <a:latin typeface="Comic Sans MS" pitchFamily="66" charset="0"/>
              </a:rPr>
              <a:t> 1. Korupsi yang terjadi antara Pegawai Negeri atau penyelenggara negara dengan non penyelenggara negara,</a:t>
            </a:r>
          </a:p>
          <a:p>
            <a:pPr marL="508000" indent="-508000">
              <a:spcBef>
                <a:spcPct val="50000"/>
              </a:spcBef>
              <a:tabLst>
                <a:tab pos="508000" algn="l"/>
              </a:tabLst>
            </a:pPr>
            <a:r>
              <a:rPr lang="en-US" sz="2200" b="0">
                <a:latin typeface="Comic Sans MS" pitchFamily="66" charset="0"/>
              </a:rPr>
              <a:t> 2. Korupsi yang terjadi di lingkungan peradilan yang dapat mempengaruhi putusan perkara, dengan cara memberikan atau menjanjikan sesuatu kepada hakim,</a:t>
            </a:r>
          </a:p>
          <a:p>
            <a:pPr marL="508000" indent="-508000">
              <a:spcBef>
                <a:spcPct val="50000"/>
              </a:spcBef>
              <a:tabLst>
                <a:tab pos="508000" algn="l"/>
              </a:tabLst>
            </a:pPr>
            <a:r>
              <a:rPr lang="en-US" sz="2200" b="0">
                <a:latin typeface="Comic Sans MS" pitchFamily="66" charset="0"/>
              </a:rPr>
              <a:t> 3. Korupsi yang terjadi di lingkungan kegiatan pemborongan, pembangunan, dan pengadaan barang,</a:t>
            </a:r>
          </a:p>
          <a:p>
            <a:pPr marL="508000" indent="-508000">
              <a:spcBef>
                <a:spcPct val="50000"/>
              </a:spcBef>
              <a:tabLst>
                <a:tab pos="508000" algn="l"/>
              </a:tabLst>
            </a:pPr>
            <a:r>
              <a:rPr lang="en-US" sz="2200" b="0">
                <a:latin typeface="Comic Sans MS" pitchFamily="66" charset="0"/>
              </a:rPr>
              <a:t> 4. Penggelapan uang atau surat berharga yang dilakukan oleh pegawai negeri atau orang lain pegawai negeri yang ditugaskan menjalankan suatu jabatan umum secara terus menerus atau sementara waktu. </a:t>
            </a:r>
          </a:p>
          <a:p>
            <a:pPr marL="508000" indent="-508000">
              <a:spcBef>
                <a:spcPct val="50000"/>
              </a:spcBef>
              <a:tabLst>
                <a:tab pos="508000" algn="l"/>
              </a:tabLst>
            </a:pPr>
            <a:r>
              <a:rPr lang="en-US" sz="2200" b="0">
                <a:latin typeface="Comic Sans MS" pitchFamily="66" charset="0"/>
              </a:rPr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685800" y="450850"/>
            <a:ext cx="73152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defRPr/>
            </a:pPr>
            <a:r>
              <a:rPr lang="en-US" sz="2400" b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5. Pemalsuan yang dilakukan oleh pegawai negeri atau orang lain selain pegawai negeri yang ditugaskan menjalankan suatu jabatan umum secara terus menerus atau sementara waktu,</a:t>
            </a:r>
          </a:p>
          <a:p>
            <a:pPr marL="465138" indent="-465138">
              <a:spcBef>
                <a:spcPct val="50000"/>
              </a:spcBef>
              <a:defRPr/>
            </a:pPr>
            <a:r>
              <a:rPr lang="en-US" sz="2400" b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6. Gratifikasi (pemberian uang, barang, rabat/diskon, komisi, pinjaman tanpa bunga, tiket perjalanan, fasilitas penginapan, perjalanan wisata, pengobatan Cuma-Cuma, dan lain sebagainya) yang diterima  oleh pegawai negeri atau penyelenggara negara berkaitan dengan jabatan dan kewajibannya,</a:t>
            </a:r>
          </a:p>
          <a:p>
            <a:pPr marL="465138" indent="-465138">
              <a:spcBef>
                <a:spcPct val="50000"/>
              </a:spcBef>
              <a:defRPr/>
            </a:pPr>
            <a:r>
              <a:rPr lang="en-US" sz="2400" b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7. Pemberian hadiah atau janji kepada pegawai negeri karena jabatan atau kedudukannya,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990600" y="533400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101378" name="Text Box 3"/>
          <p:cNvSpPr txBox="1">
            <a:spLocks noChangeArrowheads="1"/>
          </p:cNvSpPr>
          <p:nvPr/>
        </p:nvSpPr>
        <p:spPr bwMode="auto">
          <a:xfrm>
            <a:off x="1143000" y="900113"/>
            <a:ext cx="69342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</a:pPr>
            <a:r>
              <a:rPr lang="en-US" sz="2400" b="0">
                <a:latin typeface="Comic Sans MS" pitchFamily="66" charset="0"/>
              </a:rPr>
              <a:t>8. Pelanggaran terhadap ketentuan undang-undang lain baik secara formal maupun materiil yang mengkategorikan perbuatan tersebut sebagai tindak pidana korupsi,</a:t>
            </a:r>
          </a:p>
          <a:p>
            <a:pPr marL="465138" indent="-465138">
              <a:spcBef>
                <a:spcPct val="50000"/>
              </a:spcBef>
            </a:pPr>
            <a:r>
              <a:rPr lang="en-US" sz="2400" b="0">
                <a:latin typeface="Comic Sans MS" pitchFamily="66" charset="0"/>
              </a:rPr>
              <a:t>9. Perbuatan percobaan pembantuan atau pemufakatan jahat untuk melakukan tindak pidana korupsi,</a:t>
            </a:r>
          </a:p>
          <a:p>
            <a:pPr marL="465138" indent="-465138">
              <a:spcBef>
                <a:spcPct val="50000"/>
              </a:spcBef>
            </a:pPr>
            <a:r>
              <a:rPr lang="en-US" sz="2400" b="0">
                <a:latin typeface="Comic Sans MS" pitchFamily="66" charset="0"/>
              </a:rPr>
              <a:t>10.Perbuatan, yang terjadi di dalam wilayah Republik Indonesia, memberikan bantuan, kesempatan, sarana atau keterangan untuk terjadinya tindak pidana korupsi.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/>
          <p:cNvSpPr txBox="1">
            <a:spLocks noChangeArrowheads="1"/>
          </p:cNvSpPr>
          <p:nvPr/>
        </p:nvSpPr>
        <p:spPr bwMode="auto">
          <a:xfrm>
            <a:off x="1905000" y="457200"/>
            <a:ext cx="4876800" cy="4762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CIRI-CIRI KORUPSI</a:t>
            </a:r>
          </a:p>
        </p:txBody>
      </p:sp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609600" y="1524000"/>
            <a:ext cx="7772400" cy="43100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en-US" sz="2400" b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Dilakukan lebih dari 1(satu) orang,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en-US" sz="2400" b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Merahasiakan motif, ada keuntungan yang ingin diraih,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en-US" sz="2400" b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Berhubungan dengan kekuasaan/kewenangan tertentu,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en-US" sz="2400" b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Berlindung dibalik pembenaran hukum,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en-US" sz="2400" b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Melanggar kaidah kejujuran dan norma hukum,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en-US" sz="2400" b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Mengkhianati kepercayaan.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-252536" y="908725"/>
          <a:ext cx="9540552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51520" y="-32855"/>
            <a:ext cx="8663880" cy="907504"/>
          </a:xfrm>
        </p:spPr>
        <p:txBody>
          <a:bodyPr lIns="91213" tIns="45609" rIns="91213" bIns="45609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3600" kern="12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TINDAK PIDANA KORUPSI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AutoShape 2"/>
          <p:cNvSpPr>
            <a:spLocks noChangeArrowheads="1"/>
          </p:cNvSpPr>
          <p:nvPr/>
        </p:nvSpPr>
        <p:spPr bwMode="auto">
          <a:xfrm>
            <a:off x="76200" y="152400"/>
            <a:ext cx="8991600" cy="6553200"/>
          </a:xfrm>
          <a:prstGeom prst="roundRect">
            <a:avLst>
              <a:gd name="adj" fmla="val 8528"/>
            </a:avLst>
          </a:prstGeom>
          <a:gradFill rotWithShape="0">
            <a:gsLst>
              <a:gs pos="0">
                <a:srgbClr val="00CCFF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 b="0">
              <a:latin typeface="Century Schoolbook" pitchFamily="18" charset="0"/>
            </a:endParaRPr>
          </a:p>
        </p:txBody>
      </p:sp>
      <p:sp>
        <p:nvSpPr>
          <p:cNvPr id="107522" name="Text Box 3"/>
          <p:cNvSpPr txBox="1">
            <a:spLocks noChangeArrowheads="1"/>
          </p:cNvSpPr>
          <p:nvPr/>
        </p:nvSpPr>
        <p:spPr bwMode="auto">
          <a:xfrm>
            <a:off x="4849813" y="330200"/>
            <a:ext cx="3608387" cy="431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>
                <a:latin typeface="Arial Narrow" pitchFamily="34" charset="0"/>
              </a:rPr>
              <a:t>Sebagaimana UU NO 31 / 1999 yang telah diubah </a:t>
            </a:r>
          </a:p>
          <a:p>
            <a:pPr algn="ctr">
              <a:lnSpc>
                <a:spcPct val="80000"/>
              </a:lnSpc>
            </a:pPr>
            <a:r>
              <a:rPr lang="en-US" sz="1400">
                <a:latin typeface="Arial Narrow" pitchFamily="34" charset="0"/>
              </a:rPr>
              <a:t>denganUU NO 20 / 2001</a:t>
            </a:r>
          </a:p>
        </p:txBody>
      </p:sp>
      <p:sp>
        <p:nvSpPr>
          <p:cNvPr id="107523" name="Rectangle 4"/>
          <p:cNvSpPr>
            <a:spLocks noChangeArrowheads="1"/>
          </p:cNvSpPr>
          <p:nvPr/>
        </p:nvSpPr>
        <p:spPr bwMode="auto">
          <a:xfrm>
            <a:off x="1676400" y="249238"/>
            <a:ext cx="2879725" cy="58896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sz="3200">
                <a:solidFill>
                  <a:srgbClr val="D60093"/>
                </a:solidFill>
                <a:latin typeface="Arial Narrow" pitchFamily="34" charset="0"/>
              </a:rPr>
              <a:t>Pelaku KORUPSI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34950" y="4371975"/>
            <a:ext cx="5340350" cy="581025"/>
            <a:chOff x="148" y="2754"/>
            <a:chExt cx="3364" cy="366"/>
          </a:xfrm>
        </p:grpSpPr>
        <p:sp>
          <p:nvSpPr>
            <p:cNvPr id="107556" name="Rectangle 6"/>
            <p:cNvSpPr>
              <a:spLocks noChangeArrowheads="1"/>
            </p:cNvSpPr>
            <p:nvPr/>
          </p:nvSpPr>
          <p:spPr bwMode="auto">
            <a:xfrm>
              <a:off x="1600" y="2754"/>
              <a:ext cx="1912" cy="3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>
                  <a:latin typeface="Arial Narrow" pitchFamily="34" charset="0"/>
                </a:rPr>
                <a:t>-Perbuatan curang, membahayakan </a:t>
              </a:r>
            </a:p>
            <a:p>
              <a:pPr eaLnBrk="0" hangingPunct="0"/>
              <a:r>
                <a:rPr lang="en-US" sz="1600">
                  <a:latin typeface="Arial Narrow" pitchFamily="34" charset="0"/>
                </a:rPr>
                <a:t> keamanan umum (Psl 7)</a:t>
              </a:r>
              <a:endParaRPr lang="en-US" sz="1200">
                <a:latin typeface="Arial Narrow" pitchFamily="34" charset="0"/>
              </a:endParaRPr>
            </a:p>
          </p:txBody>
        </p:sp>
        <p:sp>
          <p:nvSpPr>
            <p:cNvPr id="107557" name="Rectangle 7"/>
            <p:cNvSpPr>
              <a:spLocks noChangeArrowheads="1"/>
            </p:cNvSpPr>
            <p:nvPr/>
          </p:nvSpPr>
          <p:spPr bwMode="auto">
            <a:xfrm>
              <a:off x="148" y="2880"/>
              <a:ext cx="1148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n-US" sz="1800" b="0">
                  <a:solidFill>
                    <a:srgbClr val="FF0000"/>
                  </a:solidFill>
                  <a:latin typeface="Balloon XBd BT"/>
                </a:rPr>
                <a:t>PEMBORONG</a:t>
              </a:r>
              <a:endParaRPr lang="en-US" sz="1400" b="0">
                <a:solidFill>
                  <a:srgbClr val="FF0000"/>
                </a:solidFill>
                <a:latin typeface="Balloon XBd BT"/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28600" y="2970213"/>
            <a:ext cx="5486400" cy="1465262"/>
            <a:chOff x="144" y="1871"/>
            <a:chExt cx="3456" cy="923"/>
          </a:xfrm>
        </p:grpSpPr>
        <p:sp>
          <p:nvSpPr>
            <p:cNvPr id="107553" name="Rectangle 9"/>
            <p:cNvSpPr>
              <a:spLocks noChangeArrowheads="1"/>
            </p:cNvSpPr>
            <p:nvPr/>
          </p:nvSpPr>
          <p:spPr bwMode="auto">
            <a:xfrm>
              <a:off x="1600" y="2304"/>
              <a:ext cx="2000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n-US" sz="1800" b="0">
                  <a:latin typeface="Bodoni MT" pitchFamily="18" charset="0"/>
                </a:rPr>
                <a:t>-Suap (Psl 5,6,11,12,13)</a:t>
              </a:r>
              <a:endParaRPr lang="en-US" sz="1400" b="0">
                <a:latin typeface="Bodoni MT" pitchFamily="18" charset="0"/>
              </a:endParaRPr>
            </a:p>
          </p:txBody>
        </p:sp>
        <p:sp>
          <p:nvSpPr>
            <p:cNvPr id="107554" name="Rectangle 10"/>
            <p:cNvSpPr>
              <a:spLocks noChangeArrowheads="1"/>
            </p:cNvSpPr>
            <p:nvPr/>
          </p:nvSpPr>
          <p:spPr bwMode="auto">
            <a:xfrm>
              <a:off x="144" y="1871"/>
              <a:ext cx="1218" cy="92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800" b="0">
                  <a:solidFill>
                    <a:srgbClr val="FF0000"/>
                  </a:solidFill>
                  <a:latin typeface="Balloon XBd BT"/>
                </a:rPr>
                <a:t>-Setiap orang</a:t>
              </a:r>
            </a:p>
            <a:p>
              <a:pPr eaLnBrk="0" hangingPunct="0"/>
              <a:r>
                <a:rPr lang="en-US" sz="1800" b="0">
                  <a:solidFill>
                    <a:srgbClr val="FF0000"/>
                  </a:solidFill>
                  <a:latin typeface="Balloon XBd BT"/>
                </a:rPr>
                <a:t>-Pegawai negeri</a:t>
              </a:r>
            </a:p>
            <a:p>
              <a:pPr eaLnBrk="0" hangingPunct="0"/>
              <a:r>
                <a:rPr lang="en-US" sz="1800" b="0">
                  <a:solidFill>
                    <a:srgbClr val="FF0000"/>
                  </a:solidFill>
                  <a:latin typeface="Balloon XBd BT"/>
                </a:rPr>
                <a:t>-Penylgr negara</a:t>
              </a:r>
            </a:p>
            <a:p>
              <a:pPr eaLnBrk="0" hangingPunct="0"/>
              <a:r>
                <a:rPr lang="en-US" sz="1800" b="0">
                  <a:solidFill>
                    <a:srgbClr val="FF0000"/>
                  </a:solidFill>
                  <a:latin typeface="Balloon XBd BT"/>
                </a:rPr>
                <a:t>-Hakim</a:t>
              </a:r>
            </a:p>
            <a:p>
              <a:pPr eaLnBrk="0" hangingPunct="0"/>
              <a:r>
                <a:rPr lang="en-US" sz="1800" b="0">
                  <a:solidFill>
                    <a:srgbClr val="FF0000"/>
                  </a:solidFill>
                  <a:latin typeface="Balloon XBd BT"/>
                </a:rPr>
                <a:t>-Advokat</a:t>
              </a:r>
            </a:p>
          </p:txBody>
        </p:sp>
        <p:sp>
          <p:nvSpPr>
            <p:cNvPr id="107555" name="Line 11"/>
            <p:cNvSpPr>
              <a:spLocks noChangeShapeType="1"/>
            </p:cNvSpPr>
            <p:nvPr/>
          </p:nvSpPr>
          <p:spPr bwMode="auto">
            <a:xfrm>
              <a:off x="1344" y="2362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2133600" y="4800600"/>
            <a:ext cx="304800" cy="549275"/>
            <a:chOff x="1344" y="3024"/>
            <a:chExt cx="192" cy="346"/>
          </a:xfrm>
        </p:grpSpPr>
        <p:sp>
          <p:nvSpPr>
            <p:cNvPr id="107551" name="Line 13"/>
            <p:cNvSpPr>
              <a:spLocks noChangeShapeType="1"/>
            </p:cNvSpPr>
            <p:nvPr/>
          </p:nvSpPr>
          <p:spPr bwMode="auto">
            <a:xfrm>
              <a:off x="1344" y="3024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552" name="Line 14"/>
            <p:cNvSpPr>
              <a:spLocks noChangeShapeType="1"/>
            </p:cNvSpPr>
            <p:nvPr/>
          </p:nvSpPr>
          <p:spPr bwMode="auto">
            <a:xfrm>
              <a:off x="1344" y="3370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133600" y="6035675"/>
            <a:ext cx="3468688" cy="336550"/>
            <a:chOff x="1344" y="3802"/>
            <a:chExt cx="2185" cy="212"/>
          </a:xfrm>
        </p:grpSpPr>
        <p:sp>
          <p:nvSpPr>
            <p:cNvPr id="107549" name="Line 16"/>
            <p:cNvSpPr>
              <a:spLocks noChangeShapeType="1"/>
            </p:cNvSpPr>
            <p:nvPr/>
          </p:nvSpPr>
          <p:spPr bwMode="auto">
            <a:xfrm>
              <a:off x="1344" y="3898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550" name="Rectangle 17"/>
            <p:cNvSpPr>
              <a:spLocks noChangeArrowheads="1"/>
            </p:cNvSpPr>
            <p:nvPr/>
          </p:nvSpPr>
          <p:spPr bwMode="auto">
            <a:xfrm>
              <a:off x="1604" y="3802"/>
              <a:ext cx="1925" cy="2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>
                  <a:latin typeface="Arial Narrow" pitchFamily="34" charset="0"/>
                </a:rPr>
                <a:t>-UU Lain yang menyebut -----korupsi</a:t>
              </a:r>
              <a:endParaRPr lang="en-US" sz="1200">
                <a:latin typeface="Arial Narrow" pitchFamily="34" charset="0"/>
              </a:endParaRPr>
            </a:p>
          </p:txBody>
        </p: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387350" y="965200"/>
            <a:ext cx="7648575" cy="395288"/>
            <a:chOff x="244" y="608"/>
            <a:chExt cx="4818" cy="249"/>
          </a:xfrm>
        </p:grpSpPr>
        <p:sp>
          <p:nvSpPr>
            <p:cNvPr id="107544" name="Rectangle 19"/>
            <p:cNvSpPr>
              <a:spLocks noChangeArrowheads="1"/>
            </p:cNvSpPr>
            <p:nvPr/>
          </p:nvSpPr>
          <p:spPr bwMode="auto">
            <a:xfrm>
              <a:off x="244" y="608"/>
              <a:ext cx="812" cy="21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FF0000"/>
                  </a:solidFill>
                  <a:latin typeface="Book Antiqua" pitchFamily="18" charset="0"/>
                </a:rPr>
                <a:t>SUBYEK</a:t>
              </a:r>
              <a:endParaRPr lang="en-US" sz="1200">
                <a:solidFill>
                  <a:srgbClr val="FF0000"/>
                </a:solidFill>
                <a:latin typeface="Book Antiqua" pitchFamily="18" charset="0"/>
              </a:endParaRPr>
            </a:p>
          </p:txBody>
        </p:sp>
        <p:sp>
          <p:nvSpPr>
            <p:cNvPr id="107545" name="Rectangle 20"/>
            <p:cNvSpPr>
              <a:spLocks noChangeArrowheads="1"/>
            </p:cNvSpPr>
            <p:nvPr/>
          </p:nvSpPr>
          <p:spPr bwMode="auto">
            <a:xfrm>
              <a:off x="2160" y="624"/>
              <a:ext cx="1152" cy="21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FF0000"/>
                  </a:solidFill>
                  <a:latin typeface="Book Antiqua" pitchFamily="18" charset="0"/>
                </a:rPr>
                <a:t>PERBUATAN</a:t>
              </a:r>
              <a:endParaRPr lang="en-US" sz="1200">
                <a:solidFill>
                  <a:srgbClr val="FF0000"/>
                </a:solidFill>
                <a:latin typeface="Book Antiqua" pitchFamily="18" charset="0"/>
              </a:endParaRPr>
            </a:p>
          </p:txBody>
        </p:sp>
        <p:sp>
          <p:nvSpPr>
            <p:cNvPr id="107546" name="Rectangle 21"/>
            <p:cNvSpPr>
              <a:spLocks noChangeArrowheads="1"/>
            </p:cNvSpPr>
            <p:nvPr/>
          </p:nvSpPr>
          <p:spPr bwMode="auto">
            <a:xfrm>
              <a:off x="4355" y="624"/>
              <a:ext cx="707" cy="2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800">
                  <a:solidFill>
                    <a:srgbClr val="FF0000"/>
                  </a:solidFill>
                  <a:latin typeface="Book Antiqua" pitchFamily="18" charset="0"/>
                </a:rPr>
                <a:t>AKIBAT</a:t>
              </a:r>
              <a:endParaRPr lang="en-US" sz="1400">
                <a:solidFill>
                  <a:srgbClr val="FF0000"/>
                </a:solidFill>
                <a:latin typeface="Book Antiqua" pitchFamily="18" charset="0"/>
              </a:endParaRPr>
            </a:p>
          </p:txBody>
        </p:sp>
        <p:sp>
          <p:nvSpPr>
            <p:cNvPr id="107547" name="AutoShape 22"/>
            <p:cNvSpPr>
              <a:spLocks noChangeArrowheads="1"/>
            </p:cNvSpPr>
            <p:nvPr/>
          </p:nvSpPr>
          <p:spPr bwMode="auto">
            <a:xfrm>
              <a:off x="1200" y="720"/>
              <a:ext cx="768" cy="96"/>
            </a:xfrm>
            <a:prstGeom prst="leftRightArrow">
              <a:avLst>
                <a:gd name="adj1" fmla="val 50000"/>
                <a:gd name="adj2" fmla="val 16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107548" name="AutoShape 23"/>
            <p:cNvSpPr>
              <a:spLocks noChangeArrowheads="1"/>
            </p:cNvSpPr>
            <p:nvPr/>
          </p:nvSpPr>
          <p:spPr bwMode="auto">
            <a:xfrm>
              <a:off x="3504" y="720"/>
              <a:ext cx="768" cy="96"/>
            </a:xfrm>
            <a:prstGeom prst="leftRightArrow">
              <a:avLst>
                <a:gd name="adj1" fmla="val 50000"/>
                <a:gd name="adj2" fmla="val 16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 b="0">
                <a:latin typeface="Times New Roman" pitchFamily="18" charset="0"/>
              </a:endParaRPr>
            </a:p>
          </p:txBody>
        </p:sp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234950" y="1447800"/>
            <a:ext cx="2203450" cy="1204913"/>
            <a:chOff x="148" y="912"/>
            <a:chExt cx="1388" cy="759"/>
          </a:xfrm>
        </p:grpSpPr>
        <p:sp>
          <p:nvSpPr>
            <p:cNvPr id="107541" name="Rectangle 25"/>
            <p:cNvSpPr>
              <a:spLocks noChangeArrowheads="1"/>
            </p:cNvSpPr>
            <p:nvPr/>
          </p:nvSpPr>
          <p:spPr bwMode="auto">
            <a:xfrm>
              <a:off x="148" y="1440"/>
              <a:ext cx="1196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n-US" sz="1800" b="0">
                  <a:solidFill>
                    <a:srgbClr val="FF0000"/>
                  </a:solidFill>
                  <a:latin typeface="Balloon XBd BT"/>
                </a:rPr>
                <a:t>SETIAP ORANG</a:t>
              </a:r>
              <a:endParaRPr lang="en-US" sz="1400" b="0">
                <a:solidFill>
                  <a:srgbClr val="FF0000"/>
                </a:solidFill>
                <a:latin typeface="Balloon XBd BT"/>
              </a:endParaRPr>
            </a:p>
          </p:txBody>
        </p:sp>
        <p:sp>
          <p:nvSpPr>
            <p:cNvPr id="107542" name="Line 26"/>
            <p:cNvSpPr>
              <a:spLocks noChangeShapeType="1"/>
            </p:cNvSpPr>
            <p:nvPr/>
          </p:nvSpPr>
          <p:spPr bwMode="auto">
            <a:xfrm>
              <a:off x="1344" y="1586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543" name="AutoShape 27"/>
            <p:cNvSpPr>
              <a:spLocks noChangeArrowheads="1"/>
            </p:cNvSpPr>
            <p:nvPr/>
          </p:nvSpPr>
          <p:spPr bwMode="auto">
            <a:xfrm>
              <a:off x="340" y="912"/>
              <a:ext cx="672" cy="144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66"/>
            </a:solidFill>
            <a:ln w="9525">
              <a:solidFill>
                <a:srgbClr val="FF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6248400" y="1524000"/>
            <a:ext cx="2689225" cy="4953000"/>
            <a:chOff x="3936" y="960"/>
            <a:chExt cx="1694" cy="3120"/>
          </a:xfrm>
        </p:grpSpPr>
        <p:sp>
          <p:nvSpPr>
            <p:cNvPr id="107538" name="AutoShape 29"/>
            <p:cNvSpPr>
              <a:spLocks noChangeArrowheads="1"/>
            </p:cNvSpPr>
            <p:nvPr/>
          </p:nvSpPr>
          <p:spPr bwMode="auto">
            <a:xfrm>
              <a:off x="4560" y="960"/>
              <a:ext cx="384" cy="768"/>
            </a:xfrm>
            <a:prstGeom prst="downArrow">
              <a:avLst>
                <a:gd name="adj1" fmla="val 31250"/>
                <a:gd name="adj2" fmla="val 34370"/>
              </a:avLst>
            </a:prstGeom>
            <a:solidFill>
              <a:srgbClr val="FFCC66"/>
            </a:solidFill>
            <a:ln w="9525">
              <a:solidFill>
                <a:srgbClr val="FF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  <p:sp>
          <p:nvSpPr>
            <p:cNvPr id="107539" name="Rectangle 30"/>
            <p:cNvSpPr>
              <a:spLocks noChangeArrowheads="1"/>
            </p:cNvSpPr>
            <p:nvPr/>
          </p:nvSpPr>
          <p:spPr bwMode="auto">
            <a:xfrm>
              <a:off x="4272" y="1824"/>
              <a:ext cx="1358" cy="15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0066"/>
              </a:solidFill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en-US" sz="1800">
                  <a:solidFill>
                    <a:srgbClr val="CCFFCC"/>
                  </a:solidFill>
                  <a:latin typeface="Arial Narrow" pitchFamily="34" charset="0"/>
                </a:rPr>
                <a:t>-Merugikan Ku /</a:t>
              </a:r>
            </a:p>
            <a:p>
              <a:pPr eaLnBrk="0" hangingPunct="0">
                <a:lnSpc>
                  <a:spcPct val="120000"/>
                </a:lnSpc>
              </a:pPr>
              <a:r>
                <a:rPr lang="en-US" sz="1800">
                  <a:solidFill>
                    <a:srgbClr val="CCFFCC"/>
                  </a:solidFill>
                  <a:latin typeface="Arial Narrow" pitchFamily="34" charset="0"/>
                </a:rPr>
                <a:t> ekonomi Negara</a:t>
              </a:r>
            </a:p>
            <a:p>
              <a:pPr eaLnBrk="0" hangingPunct="0">
                <a:lnSpc>
                  <a:spcPct val="120000"/>
                </a:lnSpc>
              </a:pPr>
              <a:r>
                <a:rPr lang="en-US" sz="1800">
                  <a:solidFill>
                    <a:srgbClr val="CCFFCC"/>
                  </a:solidFill>
                  <a:latin typeface="Arial Narrow" pitchFamily="34" charset="0"/>
                </a:rPr>
                <a:t>-Merugikan individu,</a:t>
              </a:r>
            </a:p>
            <a:p>
              <a:pPr eaLnBrk="0" hangingPunct="0">
                <a:lnSpc>
                  <a:spcPct val="120000"/>
                </a:lnSpc>
              </a:pPr>
              <a:r>
                <a:rPr lang="en-US" sz="1800">
                  <a:solidFill>
                    <a:srgbClr val="CCFFCC"/>
                  </a:solidFill>
                  <a:latin typeface="Arial Narrow" pitchFamily="34" charset="0"/>
                </a:rPr>
                <a:t> instansi, dunia usaha</a:t>
              </a:r>
            </a:p>
            <a:p>
              <a:pPr eaLnBrk="0" hangingPunct="0">
                <a:lnSpc>
                  <a:spcPct val="120000"/>
                </a:lnSpc>
              </a:pPr>
              <a:r>
                <a:rPr lang="en-US" sz="1800">
                  <a:solidFill>
                    <a:srgbClr val="CCFFCC"/>
                  </a:solidFill>
                  <a:latin typeface="Arial Narrow" pitchFamily="34" charset="0"/>
                </a:rPr>
                <a:t> &amp; masyarakat</a:t>
              </a:r>
            </a:p>
            <a:p>
              <a:pPr eaLnBrk="0" hangingPunct="0">
                <a:lnSpc>
                  <a:spcPct val="120000"/>
                </a:lnSpc>
              </a:pPr>
              <a:r>
                <a:rPr lang="en-US" sz="1800">
                  <a:solidFill>
                    <a:srgbClr val="CCFFCC"/>
                  </a:solidFill>
                  <a:latin typeface="Arial Narrow" pitchFamily="34" charset="0"/>
                </a:rPr>
                <a:t>-Bangsa dan negara</a:t>
              </a:r>
            </a:p>
            <a:p>
              <a:pPr eaLnBrk="0" hangingPunct="0">
                <a:lnSpc>
                  <a:spcPct val="120000"/>
                </a:lnSpc>
              </a:pPr>
              <a:r>
                <a:rPr lang="en-US" sz="1800">
                  <a:solidFill>
                    <a:srgbClr val="CCFFCC"/>
                  </a:solidFill>
                  <a:latin typeface="Arial Narrow" pitchFamily="34" charset="0"/>
                </a:rPr>
                <a:t> terpuruk</a:t>
              </a:r>
              <a:endParaRPr lang="en-US" sz="1400">
                <a:solidFill>
                  <a:srgbClr val="CCFFCC"/>
                </a:solidFill>
                <a:latin typeface="Arial Narrow" pitchFamily="34" charset="0"/>
              </a:endParaRPr>
            </a:p>
          </p:txBody>
        </p:sp>
        <p:sp>
          <p:nvSpPr>
            <p:cNvPr id="107540" name="AutoShape 31"/>
            <p:cNvSpPr>
              <a:spLocks noChangeArrowheads="1"/>
            </p:cNvSpPr>
            <p:nvPr/>
          </p:nvSpPr>
          <p:spPr bwMode="auto">
            <a:xfrm>
              <a:off x="3936" y="1344"/>
              <a:ext cx="288" cy="2736"/>
            </a:xfrm>
            <a:prstGeom prst="rightArrow">
              <a:avLst>
                <a:gd name="adj1" fmla="val 77759"/>
                <a:gd name="adj2" fmla="val 5714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</p:grpSp>
      <p:grpSp>
        <p:nvGrpSpPr>
          <p:cNvPr id="9" name="Group 32"/>
          <p:cNvGrpSpPr>
            <a:grpSpLocks/>
          </p:cNvGrpSpPr>
          <p:nvPr/>
        </p:nvGrpSpPr>
        <p:grpSpPr bwMode="auto">
          <a:xfrm>
            <a:off x="2520950" y="1447800"/>
            <a:ext cx="3663950" cy="1863725"/>
            <a:chOff x="1588" y="912"/>
            <a:chExt cx="2308" cy="1174"/>
          </a:xfrm>
        </p:grpSpPr>
        <p:sp>
          <p:nvSpPr>
            <p:cNvPr id="107536" name="AutoShape 33"/>
            <p:cNvSpPr>
              <a:spLocks noChangeArrowheads="1"/>
            </p:cNvSpPr>
            <p:nvPr/>
          </p:nvSpPr>
          <p:spPr bwMode="auto">
            <a:xfrm>
              <a:off x="2400" y="912"/>
              <a:ext cx="672" cy="144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66"/>
            </a:solidFill>
            <a:ln w="9525">
              <a:solidFill>
                <a:srgbClr val="FF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  <p:sp>
          <p:nvSpPr>
            <p:cNvPr id="107537" name="Rectangle 34"/>
            <p:cNvSpPr>
              <a:spLocks noChangeArrowheads="1"/>
            </p:cNvSpPr>
            <p:nvPr/>
          </p:nvSpPr>
          <p:spPr bwMode="auto">
            <a:xfrm>
              <a:off x="1588" y="1104"/>
              <a:ext cx="2308" cy="9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>
                  <a:latin typeface="Arial Narrow" pitchFamily="34" charset="0"/>
                </a:rPr>
                <a:t>-Memperkaya diri, orang lain, koorporasi</a:t>
              </a:r>
            </a:p>
            <a:p>
              <a:pPr eaLnBrk="0" hangingPunct="0"/>
              <a:r>
                <a:rPr lang="en-US" sz="1600">
                  <a:latin typeface="Arial Narrow" pitchFamily="34" charset="0"/>
                </a:rPr>
                <a:t>  secara melawan hukum (Psl 2)</a:t>
              </a:r>
            </a:p>
            <a:p>
              <a:pPr eaLnBrk="0" hangingPunct="0"/>
              <a:r>
                <a:rPr lang="en-US" sz="1600">
                  <a:latin typeface="Arial Narrow" pitchFamily="34" charset="0"/>
                </a:rPr>
                <a:t>-Menguntungkan diri, orang lain, koorporasi</a:t>
              </a:r>
            </a:p>
            <a:p>
              <a:pPr eaLnBrk="0" hangingPunct="0"/>
              <a:r>
                <a:rPr lang="en-US" sz="1600">
                  <a:latin typeface="Arial Narrow" pitchFamily="34" charset="0"/>
                </a:rPr>
                <a:t>  dengan menyalahgunakan kewenangan, </a:t>
              </a:r>
            </a:p>
            <a:p>
              <a:pPr eaLnBrk="0" hangingPunct="0"/>
              <a:r>
                <a:rPr lang="en-US" sz="1600">
                  <a:latin typeface="Arial Narrow" pitchFamily="34" charset="0"/>
                </a:rPr>
                <a:t>  kesempatan atau sarana karena jabatan</a:t>
              </a:r>
            </a:p>
            <a:p>
              <a:pPr eaLnBrk="0" hangingPunct="0"/>
              <a:r>
                <a:rPr lang="en-US" sz="1600">
                  <a:latin typeface="Arial Narrow" pitchFamily="34" charset="0"/>
                </a:rPr>
                <a:t>  /kedudukan (Psl 3)</a:t>
              </a:r>
              <a:endParaRPr lang="en-US" sz="1200">
                <a:latin typeface="Arial Narrow" pitchFamily="34" charset="0"/>
              </a:endParaRPr>
            </a:p>
          </p:txBody>
        </p:sp>
      </p:grpSp>
      <p:grpSp>
        <p:nvGrpSpPr>
          <p:cNvPr id="10" name="Group 35"/>
          <p:cNvGrpSpPr>
            <a:grpSpLocks/>
          </p:cNvGrpSpPr>
          <p:nvPr/>
        </p:nvGrpSpPr>
        <p:grpSpPr bwMode="auto">
          <a:xfrm>
            <a:off x="247650" y="5043488"/>
            <a:ext cx="5778500" cy="825500"/>
            <a:chOff x="156" y="3177"/>
            <a:chExt cx="3640" cy="520"/>
          </a:xfrm>
        </p:grpSpPr>
        <p:sp>
          <p:nvSpPr>
            <p:cNvPr id="107534" name="Rectangle 36"/>
            <p:cNvSpPr>
              <a:spLocks noChangeArrowheads="1"/>
            </p:cNvSpPr>
            <p:nvPr/>
          </p:nvSpPr>
          <p:spPr bwMode="auto">
            <a:xfrm>
              <a:off x="156" y="3244"/>
              <a:ext cx="1204" cy="40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800" b="0">
                  <a:solidFill>
                    <a:srgbClr val="FF0000"/>
                  </a:solidFill>
                  <a:latin typeface="Balloon XBd BT"/>
                </a:rPr>
                <a:t>-Pegawai negeri</a:t>
              </a:r>
            </a:p>
            <a:p>
              <a:pPr eaLnBrk="0" hangingPunct="0"/>
              <a:r>
                <a:rPr lang="en-US" sz="1800" b="0">
                  <a:solidFill>
                    <a:srgbClr val="FF0000"/>
                  </a:solidFill>
                  <a:latin typeface="Balloon XBd BT"/>
                </a:rPr>
                <a:t>-Selain PN</a:t>
              </a:r>
              <a:endParaRPr lang="en-US" sz="1400" b="0">
                <a:solidFill>
                  <a:srgbClr val="FF0000"/>
                </a:solidFill>
                <a:latin typeface="Balloon XBd BT"/>
              </a:endParaRPr>
            </a:p>
          </p:txBody>
        </p:sp>
        <p:sp>
          <p:nvSpPr>
            <p:cNvPr id="107535" name="Rectangle 37"/>
            <p:cNvSpPr>
              <a:spLocks noChangeArrowheads="1"/>
            </p:cNvSpPr>
            <p:nvPr/>
          </p:nvSpPr>
          <p:spPr bwMode="auto">
            <a:xfrm>
              <a:off x="1600" y="3177"/>
              <a:ext cx="2196" cy="5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1600">
                  <a:latin typeface="Arial Narrow" pitchFamily="34" charset="0"/>
                </a:rPr>
                <a:t>-Penggelapan uang/surat berharga (Psl 8)</a:t>
              </a:r>
            </a:p>
            <a:p>
              <a:pPr eaLnBrk="0" hangingPunct="0"/>
              <a:r>
                <a:rPr lang="en-US" sz="1600">
                  <a:latin typeface="Arial Narrow" pitchFamily="34" charset="0"/>
                </a:rPr>
                <a:t>-Pemalsuan, menghilangkan, merusakkan</a:t>
              </a:r>
            </a:p>
            <a:p>
              <a:pPr eaLnBrk="0" hangingPunct="0"/>
              <a:r>
                <a:rPr lang="en-US" sz="1600">
                  <a:latin typeface="Arial Narrow" pitchFamily="34" charset="0"/>
                </a:rPr>
                <a:t> buku-buku/daftar-daftar (Psl 9, 10)</a:t>
              </a:r>
              <a:endParaRPr lang="en-US" sz="1200">
                <a:latin typeface="Arial Narrow" pitchFamily="34" charset="0"/>
              </a:endParaRPr>
            </a:p>
          </p:txBody>
        </p:sp>
      </p:grpSp>
      <p:pic>
        <p:nvPicPr>
          <p:cNvPr id="107533" name="Picture 38" descr="GCT025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307013"/>
            <a:ext cx="1752600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AutoShape 2"/>
          <p:cNvSpPr>
            <a:spLocks noChangeArrowheads="1"/>
          </p:cNvSpPr>
          <p:nvPr/>
        </p:nvSpPr>
        <p:spPr bwMode="auto">
          <a:xfrm>
            <a:off x="381000" y="762000"/>
            <a:ext cx="8382000" cy="5867400"/>
          </a:xfrm>
          <a:prstGeom prst="roundRect">
            <a:avLst>
              <a:gd name="adj" fmla="val 8875"/>
            </a:avLst>
          </a:prstGeom>
          <a:gradFill rotWithShape="0">
            <a:gsLst>
              <a:gs pos="0">
                <a:srgbClr val="00CCFF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 b="0">
              <a:latin typeface="Century Schoolbook" pitchFamily="18" charset="0"/>
            </a:endParaRPr>
          </a:p>
        </p:txBody>
      </p:sp>
      <p:sp>
        <p:nvSpPr>
          <p:cNvPr id="211971" name="AutoShape 3"/>
          <p:cNvSpPr>
            <a:spLocks noChangeArrowheads="1"/>
          </p:cNvSpPr>
          <p:nvPr/>
        </p:nvSpPr>
        <p:spPr bwMode="auto">
          <a:xfrm>
            <a:off x="2438400" y="381000"/>
            <a:ext cx="4267200" cy="685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99"/>
              </a:gs>
              <a:gs pos="100000">
                <a:srgbClr val="FFFF99">
                  <a:gamma/>
                  <a:tint val="0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latin typeface="+mn-lt"/>
              <a:cs typeface="+mn-cs"/>
            </a:endParaRPr>
          </a:p>
        </p:txBody>
      </p:sp>
      <p:sp>
        <p:nvSpPr>
          <p:cNvPr id="211972" name="Text Box 4"/>
          <p:cNvSpPr txBox="1">
            <a:spLocks noChangeArrowheads="1"/>
          </p:cNvSpPr>
          <p:nvPr/>
        </p:nvSpPr>
        <p:spPr bwMode="auto">
          <a:xfrm>
            <a:off x="2732088" y="482600"/>
            <a:ext cx="3662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>
                <a:latin typeface="Arial Narrow" pitchFamily="34" charset="0"/>
              </a:rPr>
              <a:t>Modus Operandi Korupsi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04838" y="1219200"/>
            <a:ext cx="7427912" cy="5029200"/>
            <a:chOff x="381" y="768"/>
            <a:chExt cx="4679" cy="3168"/>
          </a:xfrm>
        </p:grpSpPr>
        <p:sp>
          <p:nvSpPr>
            <p:cNvPr id="109574" name="Text Box 6"/>
            <p:cNvSpPr txBox="1">
              <a:spLocks noChangeArrowheads="1"/>
            </p:cNvSpPr>
            <p:nvPr/>
          </p:nvSpPr>
          <p:spPr bwMode="auto">
            <a:xfrm>
              <a:off x="408" y="827"/>
              <a:ext cx="1165" cy="3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>
                  <a:solidFill>
                    <a:srgbClr val="FF0066"/>
                  </a:solidFill>
                </a:rPr>
                <a:t>PENYIMPANGAN</a:t>
              </a:r>
            </a:p>
            <a:p>
              <a:pPr algn="ctr"/>
              <a:r>
                <a:rPr lang="en-US" sz="1600">
                  <a:solidFill>
                    <a:srgbClr val="FF0066"/>
                  </a:solidFill>
                </a:rPr>
                <a:t>PROSEDUR</a:t>
              </a:r>
            </a:p>
          </p:txBody>
        </p:sp>
        <p:sp>
          <p:nvSpPr>
            <p:cNvPr id="109575" name="Line 7"/>
            <p:cNvSpPr>
              <a:spLocks noChangeShapeType="1"/>
            </p:cNvSpPr>
            <p:nvPr/>
          </p:nvSpPr>
          <p:spPr bwMode="auto">
            <a:xfrm>
              <a:off x="3792" y="1152"/>
              <a:ext cx="52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576" name="Text Box 8"/>
            <p:cNvSpPr txBox="1">
              <a:spLocks noChangeArrowheads="1"/>
            </p:cNvSpPr>
            <p:nvPr/>
          </p:nvSpPr>
          <p:spPr bwMode="auto">
            <a:xfrm>
              <a:off x="1968" y="816"/>
              <a:ext cx="2491" cy="4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PENGADAAN BARANG / JASA INSTANSI PEMERINTAH</a:t>
              </a:r>
            </a:p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TIDAK SESUAI KETENTUAN</a:t>
              </a:r>
            </a:p>
          </p:txBody>
        </p:sp>
        <p:sp>
          <p:nvSpPr>
            <p:cNvPr id="109577" name="AutoShape 9"/>
            <p:cNvSpPr>
              <a:spLocks noChangeArrowheads="1"/>
            </p:cNvSpPr>
            <p:nvPr/>
          </p:nvSpPr>
          <p:spPr bwMode="auto">
            <a:xfrm>
              <a:off x="1680" y="768"/>
              <a:ext cx="192" cy="48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  <p:sp>
          <p:nvSpPr>
            <p:cNvPr id="109578" name="AutoShape 10"/>
            <p:cNvSpPr>
              <a:spLocks noChangeArrowheads="1"/>
            </p:cNvSpPr>
            <p:nvPr/>
          </p:nvSpPr>
          <p:spPr bwMode="auto">
            <a:xfrm>
              <a:off x="1680" y="1680"/>
              <a:ext cx="192" cy="48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  <p:sp>
          <p:nvSpPr>
            <p:cNvPr id="109579" name="AutoShape 11"/>
            <p:cNvSpPr>
              <a:spLocks noChangeArrowheads="1"/>
            </p:cNvSpPr>
            <p:nvPr/>
          </p:nvSpPr>
          <p:spPr bwMode="auto">
            <a:xfrm>
              <a:off x="1680" y="2880"/>
              <a:ext cx="192" cy="48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  <p:sp>
          <p:nvSpPr>
            <p:cNvPr id="109580" name="Text Box 12"/>
            <p:cNvSpPr txBox="1">
              <a:spLocks noChangeArrowheads="1"/>
            </p:cNvSpPr>
            <p:nvPr/>
          </p:nvSpPr>
          <p:spPr bwMode="auto">
            <a:xfrm>
              <a:off x="1968" y="3026"/>
              <a:ext cx="768" cy="2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BUKU/DAFTAR</a:t>
              </a:r>
            </a:p>
          </p:txBody>
        </p:sp>
        <p:sp>
          <p:nvSpPr>
            <p:cNvPr id="109581" name="AutoShape 13"/>
            <p:cNvSpPr>
              <a:spLocks noChangeArrowheads="1"/>
            </p:cNvSpPr>
            <p:nvPr/>
          </p:nvSpPr>
          <p:spPr bwMode="auto">
            <a:xfrm>
              <a:off x="1680" y="2544"/>
              <a:ext cx="192" cy="48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  <p:sp>
          <p:nvSpPr>
            <p:cNvPr id="109582" name="Text Box 14"/>
            <p:cNvSpPr txBox="1">
              <a:spLocks noChangeArrowheads="1"/>
            </p:cNvSpPr>
            <p:nvPr/>
          </p:nvSpPr>
          <p:spPr bwMode="auto">
            <a:xfrm>
              <a:off x="3059" y="3024"/>
              <a:ext cx="1789" cy="2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YG BIASA DIGUN PEMERIKSAAN ADM</a:t>
              </a:r>
            </a:p>
          </p:txBody>
        </p:sp>
        <p:sp>
          <p:nvSpPr>
            <p:cNvPr id="109583" name="AutoShape 15"/>
            <p:cNvSpPr>
              <a:spLocks noChangeArrowheads="1"/>
            </p:cNvSpPr>
            <p:nvPr/>
          </p:nvSpPr>
          <p:spPr bwMode="auto">
            <a:xfrm>
              <a:off x="2832" y="2976"/>
              <a:ext cx="96" cy="3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  <p:sp>
          <p:nvSpPr>
            <p:cNvPr id="109584" name="Text Box 16"/>
            <p:cNvSpPr txBox="1">
              <a:spLocks noChangeArrowheads="1"/>
            </p:cNvSpPr>
            <p:nvPr/>
          </p:nvSpPr>
          <p:spPr bwMode="auto">
            <a:xfrm>
              <a:off x="387" y="1355"/>
              <a:ext cx="797" cy="2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/>
                <a:t>MARK - UP</a:t>
              </a:r>
            </a:p>
          </p:txBody>
        </p:sp>
        <p:sp>
          <p:nvSpPr>
            <p:cNvPr id="109585" name="Text Box 17"/>
            <p:cNvSpPr txBox="1">
              <a:spLocks noChangeArrowheads="1"/>
            </p:cNvSpPr>
            <p:nvPr/>
          </p:nvSpPr>
          <p:spPr bwMode="auto">
            <a:xfrm>
              <a:off x="381" y="1727"/>
              <a:ext cx="922" cy="3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>
                  <a:solidFill>
                    <a:srgbClr val="663300"/>
                  </a:solidFill>
                </a:rPr>
                <a:t>PERBUATAN</a:t>
              </a:r>
            </a:p>
            <a:p>
              <a:pPr algn="ctr"/>
              <a:r>
                <a:rPr lang="en-US" sz="1600">
                  <a:solidFill>
                    <a:srgbClr val="663300"/>
                  </a:solidFill>
                </a:rPr>
                <a:t>CURANG</a:t>
              </a:r>
            </a:p>
          </p:txBody>
        </p:sp>
        <p:sp>
          <p:nvSpPr>
            <p:cNvPr id="109586" name="Text Box 18"/>
            <p:cNvSpPr txBox="1">
              <a:spLocks noChangeArrowheads="1"/>
            </p:cNvSpPr>
            <p:nvPr/>
          </p:nvSpPr>
          <p:spPr bwMode="auto">
            <a:xfrm>
              <a:off x="405" y="2219"/>
              <a:ext cx="939" cy="3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>
                  <a:solidFill>
                    <a:srgbClr val="FA3C00"/>
                  </a:solidFill>
                </a:rPr>
                <a:t>GRATIFIKASI</a:t>
              </a:r>
            </a:p>
            <a:p>
              <a:pPr algn="ctr"/>
              <a:r>
                <a:rPr lang="en-US" sz="1600">
                  <a:solidFill>
                    <a:srgbClr val="FA3C00"/>
                  </a:solidFill>
                </a:rPr>
                <a:t>( SUAP )</a:t>
              </a:r>
            </a:p>
          </p:txBody>
        </p:sp>
        <p:sp>
          <p:nvSpPr>
            <p:cNvPr id="109587" name="Text Box 19"/>
            <p:cNvSpPr txBox="1">
              <a:spLocks noChangeArrowheads="1"/>
            </p:cNvSpPr>
            <p:nvPr/>
          </p:nvSpPr>
          <p:spPr bwMode="auto">
            <a:xfrm>
              <a:off x="384" y="2687"/>
              <a:ext cx="1108" cy="2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>
                  <a:solidFill>
                    <a:srgbClr val="0000FF"/>
                  </a:solidFill>
                </a:rPr>
                <a:t>PENGGELAPAN</a:t>
              </a:r>
            </a:p>
          </p:txBody>
        </p:sp>
        <p:sp>
          <p:nvSpPr>
            <p:cNvPr id="109588" name="Text Box 20"/>
            <p:cNvSpPr txBox="1">
              <a:spLocks noChangeArrowheads="1"/>
            </p:cNvSpPr>
            <p:nvPr/>
          </p:nvSpPr>
          <p:spPr bwMode="auto">
            <a:xfrm>
              <a:off x="384" y="3024"/>
              <a:ext cx="930" cy="2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/>
                <a:t>PEMALSUAN</a:t>
              </a:r>
            </a:p>
          </p:txBody>
        </p:sp>
        <p:sp>
          <p:nvSpPr>
            <p:cNvPr id="109589" name="Text Box 21"/>
            <p:cNvSpPr txBox="1">
              <a:spLocks noChangeArrowheads="1"/>
            </p:cNvSpPr>
            <p:nvPr/>
          </p:nvSpPr>
          <p:spPr bwMode="auto">
            <a:xfrm>
              <a:off x="1968" y="1344"/>
              <a:ext cx="892" cy="2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HARGA / JUMLAH</a:t>
              </a:r>
            </a:p>
          </p:txBody>
        </p:sp>
        <p:sp>
          <p:nvSpPr>
            <p:cNvPr id="109590" name="Text Box 22"/>
            <p:cNvSpPr txBox="1">
              <a:spLocks noChangeArrowheads="1"/>
            </p:cNvSpPr>
            <p:nvPr/>
          </p:nvSpPr>
          <p:spPr bwMode="auto">
            <a:xfrm>
              <a:off x="3120" y="1268"/>
              <a:ext cx="1603" cy="4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-PERENCANAAN, -PELAKSANAAN</a:t>
              </a:r>
            </a:p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-PELAPORAN</a:t>
              </a:r>
            </a:p>
          </p:txBody>
        </p:sp>
        <p:sp>
          <p:nvSpPr>
            <p:cNvPr id="109591" name="AutoShape 23"/>
            <p:cNvSpPr>
              <a:spLocks noChangeArrowheads="1"/>
            </p:cNvSpPr>
            <p:nvPr/>
          </p:nvSpPr>
          <p:spPr bwMode="auto">
            <a:xfrm>
              <a:off x="2928" y="1296"/>
              <a:ext cx="96" cy="3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  <p:sp>
          <p:nvSpPr>
            <p:cNvPr id="109592" name="AutoShape 24"/>
            <p:cNvSpPr>
              <a:spLocks noChangeArrowheads="1"/>
            </p:cNvSpPr>
            <p:nvPr/>
          </p:nvSpPr>
          <p:spPr bwMode="auto">
            <a:xfrm>
              <a:off x="1680" y="1200"/>
              <a:ext cx="192" cy="48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  <p:sp>
          <p:nvSpPr>
            <p:cNvPr id="109593" name="Text Box 25"/>
            <p:cNvSpPr txBox="1">
              <a:spLocks noChangeArrowheads="1"/>
            </p:cNvSpPr>
            <p:nvPr/>
          </p:nvSpPr>
          <p:spPr bwMode="auto">
            <a:xfrm>
              <a:off x="1968" y="1824"/>
              <a:ext cx="2883" cy="2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PENGADAAN BARANG/JASA TIDAK SESUAI </a:t>
              </a:r>
              <a:r>
                <a:rPr lang="en-US" sz="1400" b="0" i="1">
                  <a:latin typeface="Arial Narrow" pitchFamily="34" charset="0"/>
                </a:rPr>
                <a:t>OWNER ESTIMATE</a:t>
              </a:r>
            </a:p>
          </p:txBody>
        </p:sp>
        <p:sp>
          <p:nvSpPr>
            <p:cNvPr id="109594" name="AutoShape 26"/>
            <p:cNvSpPr>
              <a:spLocks noChangeArrowheads="1"/>
            </p:cNvSpPr>
            <p:nvPr/>
          </p:nvSpPr>
          <p:spPr bwMode="auto">
            <a:xfrm>
              <a:off x="1680" y="2160"/>
              <a:ext cx="192" cy="48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  <p:sp>
          <p:nvSpPr>
            <p:cNvPr id="109595" name="Text Box 27"/>
            <p:cNvSpPr txBox="1">
              <a:spLocks noChangeArrowheads="1"/>
            </p:cNvSpPr>
            <p:nvPr/>
          </p:nvSpPr>
          <p:spPr bwMode="auto">
            <a:xfrm>
              <a:off x="1968" y="2256"/>
              <a:ext cx="1977" cy="2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PENERIMA TIDAK MELAPOR KEPADA KPK</a:t>
              </a:r>
            </a:p>
          </p:txBody>
        </p:sp>
        <p:sp>
          <p:nvSpPr>
            <p:cNvPr id="109596" name="Text Box 28"/>
            <p:cNvSpPr txBox="1">
              <a:spLocks noChangeArrowheads="1"/>
            </p:cNvSpPr>
            <p:nvPr/>
          </p:nvSpPr>
          <p:spPr bwMode="auto">
            <a:xfrm>
              <a:off x="1968" y="2640"/>
              <a:ext cx="1480" cy="2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UANG DAN SURAT BERHARGA</a:t>
              </a:r>
            </a:p>
          </p:txBody>
        </p:sp>
        <p:sp>
          <p:nvSpPr>
            <p:cNvPr id="109597" name="Text Box 29"/>
            <p:cNvSpPr txBox="1">
              <a:spLocks noChangeArrowheads="1"/>
            </p:cNvSpPr>
            <p:nvPr/>
          </p:nvSpPr>
          <p:spPr bwMode="auto">
            <a:xfrm>
              <a:off x="3732" y="2642"/>
              <a:ext cx="876" cy="2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DALAM JABATAN</a:t>
              </a:r>
            </a:p>
          </p:txBody>
        </p:sp>
        <p:sp>
          <p:nvSpPr>
            <p:cNvPr id="109598" name="AutoShape 30"/>
            <p:cNvSpPr>
              <a:spLocks noChangeArrowheads="1"/>
            </p:cNvSpPr>
            <p:nvPr/>
          </p:nvSpPr>
          <p:spPr bwMode="auto">
            <a:xfrm>
              <a:off x="3552" y="2596"/>
              <a:ext cx="96" cy="3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  <p:sp>
          <p:nvSpPr>
            <p:cNvPr id="109599" name="Text Box 31"/>
            <p:cNvSpPr txBox="1">
              <a:spLocks noChangeArrowheads="1"/>
            </p:cNvSpPr>
            <p:nvPr/>
          </p:nvSpPr>
          <p:spPr bwMode="auto">
            <a:xfrm>
              <a:off x="1968" y="3360"/>
              <a:ext cx="876" cy="2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DALAM JABATAN</a:t>
              </a:r>
            </a:p>
          </p:txBody>
        </p:sp>
        <p:sp>
          <p:nvSpPr>
            <p:cNvPr id="109600" name="Text Box 32"/>
            <p:cNvSpPr txBox="1">
              <a:spLocks noChangeArrowheads="1"/>
            </p:cNvSpPr>
            <p:nvPr/>
          </p:nvSpPr>
          <p:spPr bwMode="auto">
            <a:xfrm>
              <a:off x="384" y="3359"/>
              <a:ext cx="937" cy="2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>
                  <a:solidFill>
                    <a:srgbClr val="FF0066"/>
                  </a:solidFill>
                </a:rPr>
                <a:t>PEMERASAN</a:t>
              </a:r>
            </a:p>
          </p:txBody>
        </p:sp>
        <p:sp>
          <p:nvSpPr>
            <p:cNvPr id="109601" name="Text Box 33"/>
            <p:cNvSpPr txBox="1">
              <a:spLocks noChangeArrowheads="1"/>
            </p:cNvSpPr>
            <p:nvPr/>
          </p:nvSpPr>
          <p:spPr bwMode="auto">
            <a:xfrm>
              <a:off x="384" y="3685"/>
              <a:ext cx="2605" cy="19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rgbClr val="663300"/>
                  </a:solidFill>
                  <a:latin typeface="Arial Narrow" pitchFamily="34" charset="0"/>
                </a:rPr>
                <a:t>TERLIBAT PEMBORONGAN, PENGADAAN,PERSEWAAN</a:t>
              </a:r>
            </a:p>
          </p:txBody>
        </p:sp>
        <p:sp>
          <p:nvSpPr>
            <p:cNvPr id="109602" name="AutoShape 34"/>
            <p:cNvSpPr>
              <a:spLocks noChangeArrowheads="1"/>
            </p:cNvSpPr>
            <p:nvPr/>
          </p:nvSpPr>
          <p:spPr bwMode="auto">
            <a:xfrm>
              <a:off x="1680" y="3216"/>
              <a:ext cx="192" cy="48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  <p:sp>
          <p:nvSpPr>
            <p:cNvPr id="109603" name="Text Box 35"/>
            <p:cNvSpPr txBox="1">
              <a:spLocks noChangeArrowheads="1"/>
            </p:cNvSpPr>
            <p:nvPr/>
          </p:nvSpPr>
          <p:spPr bwMode="auto">
            <a:xfrm>
              <a:off x="3299" y="3648"/>
              <a:ext cx="1761" cy="2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0">
                  <a:latin typeface="Arial Narrow" pitchFamily="34" charset="0"/>
                </a:rPr>
                <a:t>PADAHAL IA PENGURUS/PENGAWAS</a:t>
              </a:r>
            </a:p>
          </p:txBody>
        </p:sp>
        <p:sp>
          <p:nvSpPr>
            <p:cNvPr id="109604" name="AutoShape 36"/>
            <p:cNvSpPr>
              <a:spLocks noChangeArrowheads="1"/>
            </p:cNvSpPr>
            <p:nvPr/>
          </p:nvSpPr>
          <p:spPr bwMode="auto">
            <a:xfrm>
              <a:off x="3072" y="3600"/>
              <a:ext cx="96" cy="3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 b="0">
                <a:latin typeface="Century Schoolbook" pitchFamily="18" charset="0"/>
              </a:endParaRPr>
            </a:p>
          </p:txBody>
        </p:sp>
      </p:grpSp>
      <p:pic>
        <p:nvPicPr>
          <p:cNvPr id="109573" name="Picture 37" descr="GCT025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76200"/>
            <a:ext cx="1828800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11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500"/>
                                        <p:tgtEl>
                                          <p:spTgt spid="211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500"/>
                                        <p:tgtEl>
                                          <p:spTgt spid="21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0" grpId="0" animBg="1"/>
      <p:bldP spid="211971" grpId="0" animBg="1"/>
      <p:bldP spid="21197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1550" y="981075"/>
            <a:ext cx="7856538" cy="722313"/>
          </a:xfrm>
        </p:spPr>
        <p:txBody>
          <a:bodyPr/>
          <a:lstStyle/>
          <a:p>
            <a:r>
              <a:rPr lang="id-ID" sz="3000" smtClean="0">
                <a:solidFill>
                  <a:schemeClr val="tx1"/>
                </a:solidFill>
              </a:rPr>
              <a:t/>
            </a:r>
            <a:br>
              <a:rPr lang="id-ID" sz="3000" smtClean="0">
                <a:solidFill>
                  <a:schemeClr val="tx1"/>
                </a:solidFill>
              </a:rPr>
            </a:br>
            <a:r>
              <a:rPr lang="id-ID" sz="3000" smtClean="0">
                <a:solidFill>
                  <a:schemeClr val="tx1"/>
                </a:solidFill>
              </a:rPr>
              <a:t/>
            </a:r>
            <a:br>
              <a:rPr lang="id-ID" sz="3000" smtClean="0">
                <a:solidFill>
                  <a:schemeClr val="tx1"/>
                </a:solidFill>
              </a:rPr>
            </a:br>
            <a:r>
              <a:rPr lang="id-ID" sz="3000" smtClean="0">
                <a:solidFill>
                  <a:schemeClr val="tx1"/>
                </a:solidFill>
              </a:rPr>
              <a:t/>
            </a:r>
            <a:br>
              <a:rPr lang="id-ID" sz="3000" smtClean="0">
                <a:solidFill>
                  <a:schemeClr val="tx1"/>
                </a:solidFill>
              </a:rPr>
            </a:br>
            <a:r>
              <a:rPr lang="en-US" sz="3000" smtClean="0">
                <a:solidFill>
                  <a:schemeClr val="tx1"/>
                </a:solidFill>
              </a:rPr>
              <a:t>RUMUSAN TINDAK PIDANA KORUPSI MENURUT UU NO. 31/1999 JO 20/2001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2097088" y="1798638"/>
            <a:ext cx="4573587" cy="1477962"/>
          </a:xfrm>
          <a:solidFill>
            <a:srgbClr val="FFFF00"/>
          </a:solidFill>
          <a:ln>
            <a:solidFill>
              <a:srgbClr val="FF0000"/>
            </a:solidFill>
          </a:ln>
        </p:spPr>
        <p:txBody>
          <a:bodyPr/>
          <a:lstStyle/>
          <a:p>
            <a:pPr marL="225425" indent="-2254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225425" algn="l"/>
              </a:tabLst>
            </a:pPr>
            <a:r>
              <a:rPr lang="en-US" sz="2800" b="1" smtClean="0"/>
              <a:t>Pasal 2 (Break of Law)</a:t>
            </a:r>
          </a:p>
          <a:p>
            <a:pPr marL="225425" indent="-225425">
              <a:lnSpc>
                <a:spcPct val="90000"/>
              </a:lnSpc>
              <a:spcBef>
                <a:spcPct val="0"/>
              </a:spcBef>
              <a:buFontTx/>
              <a:buBlip>
                <a:blip r:embed="rId3"/>
              </a:buBlip>
              <a:tabLst>
                <a:tab pos="225425" algn="l"/>
              </a:tabLst>
            </a:pPr>
            <a:r>
              <a:rPr lang="en-US" sz="2800" smtClean="0"/>
              <a:t>secara melawan hukum;</a:t>
            </a:r>
          </a:p>
          <a:p>
            <a:pPr marL="225425" indent="-225425">
              <a:lnSpc>
                <a:spcPct val="90000"/>
              </a:lnSpc>
              <a:spcBef>
                <a:spcPct val="0"/>
              </a:spcBef>
              <a:buFontTx/>
              <a:buBlip>
                <a:blip r:embed="rId3"/>
              </a:buBlip>
              <a:tabLst>
                <a:tab pos="225425" algn="l"/>
              </a:tabLst>
            </a:pPr>
            <a:r>
              <a:rPr lang="en-US" sz="2800" smtClean="0"/>
              <a:t>memperkaya diri sendiri atau orang lain atau korporasi;</a:t>
            </a: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152400" y="3327400"/>
            <a:ext cx="1143000" cy="71120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Setiap Orang</a:t>
            </a:r>
          </a:p>
        </p:txBody>
      </p:sp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6477000" y="2616200"/>
            <a:ext cx="2514600" cy="162560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Yang dapat merugikan keuangan negara atau perekonomian negara</a:t>
            </a:r>
          </a:p>
        </p:txBody>
      </p:sp>
      <p:sp>
        <p:nvSpPr>
          <p:cNvPr id="206854" name="Line 6"/>
          <p:cNvSpPr>
            <a:spLocks noChangeShapeType="1"/>
          </p:cNvSpPr>
          <p:nvPr/>
        </p:nvSpPr>
        <p:spPr bwMode="auto">
          <a:xfrm flipV="1">
            <a:off x="1295400" y="2895600"/>
            <a:ext cx="533400" cy="533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6855" name="Line 7"/>
          <p:cNvSpPr>
            <a:spLocks noChangeShapeType="1"/>
          </p:cNvSpPr>
          <p:nvPr/>
        </p:nvSpPr>
        <p:spPr bwMode="auto">
          <a:xfrm>
            <a:off x="5943600" y="2895600"/>
            <a:ext cx="5334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295400" y="3657600"/>
            <a:ext cx="5105400" cy="2971800"/>
            <a:chOff x="816" y="2304"/>
            <a:chExt cx="3216" cy="1872"/>
          </a:xfrm>
        </p:grpSpPr>
        <p:sp>
          <p:nvSpPr>
            <p:cNvPr id="111624" name="Rectangle 9"/>
            <p:cNvSpPr>
              <a:spLocks noChangeArrowheads="1"/>
            </p:cNvSpPr>
            <p:nvPr/>
          </p:nvSpPr>
          <p:spPr bwMode="auto">
            <a:xfrm>
              <a:off x="1200" y="2736"/>
              <a:ext cx="2592" cy="14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292100" indent="-292100" algn="just">
                <a:lnSpc>
                  <a:spcPct val="90000"/>
                </a:lnSpc>
                <a:tabLst>
                  <a:tab pos="225425" algn="l"/>
                </a:tabLst>
              </a:pPr>
              <a:r>
                <a:rPr lang="en-US" sz="1800">
                  <a:latin typeface="Century Schoolbook" pitchFamily="18" charset="0"/>
                </a:rPr>
                <a:t>Pasal 3 (Abuse of Power)</a:t>
              </a:r>
            </a:p>
            <a:p>
              <a:pPr marL="292100" indent="-292100" algn="just">
                <a:lnSpc>
                  <a:spcPct val="90000"/>
                </a:lnSpc>
                <a:buFontTx/>
                <a:buBlip>
                  <a:blip r:embed="rId3"/>
                </a:buBlip>
                <a:tabLst>
                  <a:tab pos="225425" algn="l"/>
                </a:tabLst>
              </a:pPr>
              <a:r>
                <a:rPr lang="en-US" sz="1800" b="0">
                  <a:latin typeface="Century Schoolbook" pitchFamily="18" charset="0"/>
                </a:rPr>
                <a:t>dengan tujuan menguntungkan diri sendiri, orang lain atau suatu korporasi;</a:t>
              </a:r>
            </a:p>
            <a:p>
              <a:pPr marL="292100" indent="-292100" algn="just">
                <a:lnSpc>
                  <a:spcPct val="90000"/>
                </a:lnSpc>
                <a:buFontTx/>
                <a:buBlip>
                  <a:blip r:embed="rId3"/>
                </a:buBlip>
                <a:tabLst>
                  <a:tab pos="225425" algn="l"/>
                </a:tabLst>
              </a:pPr>
              <a:r>
                <a:rPr lang="en-US" sz="1800" b="0">
                  <a:latin typeface="Century Schoolbook" pitchFamily="18" charset="0"/>
                </a:rPr>
                <a:t>menyalahgunakan kewenangan, kesempatan atau sarana yang ada padanya karena jabatan atau kedudukan;</a:t>
              </a:r>
            </a:p>
          </p:txBody>
        </p:sp>
        <p:sp>
          <p:nvSpPr>
            <p:cNvPr id="111625" name="Line 10"/>
            <p:cNvSpPr>
              <a:spLocks noChangeShapeType="1"/>
            </p:cNvSpPr>
            <p:nvPr/>
          </p:nvSpPr>
          <p:spPr bwMode="auto">
            <a:xfrm>
              <a:off x="816" y="2448"/>
              <a:ext cx="384" cy="288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626" name="Line 11"/>
            <p:cNvSpPr>
              <a:spLocks noChangeShapeType="1"/>
            </p:cNvSpPr>
            <p:nvPr/>
          </p:nvSpPr>
          <p:spPr bwMode="auto">
            <a:xfrm flipV="1">
              <a:off x="3792" y="2304"/>
              <a:ext cx="240" cy="432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6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68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0" grpId="0"/>
      <p:bldP spid="206851" grpId="0" build="p" animBg="1"/>
      <p:bldP spid="206852" grpId="0" animBg="1"/>
      <p:bldP spid="206853" grpId="0" animBg="1"/>
      <p:bldP spid="206854" grpId="0" animBg="1"/>
      <p:bldP spid="20685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381000"/>
            <a:ext cx="7856538" cy="722313"/>
          </a:xfrm>
          <a:effectLst>
            <a:outerShdw dist="35921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000" smtClean="0">
                <a:solidFill>
                  <a:schemeClr val="tx1"/>
                </a:solidFill>
              </a:rPr>
              <a:t>RUMUSAN TINDAK PIDANA KORUPSI MENURUT UU NO. 31/1999 JO 20/2001</a:t>
            </a:r>
          </a:p>
        </p:txBody>
      </p:sp>
      <p:sp>
        <p:nvSpPr>
          <p:cNvPr id="207874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876300" y="1295400"/>
            <a:ext cx="7391400" cy="3124200"/>
          </a:xfrm>
          <a:solidFill>
            <a:srgbClr val="FFFF00"/>
          </a:solidFill>
          <a:ln>
            <a:solidFill>
              <a:srgbClr val="FF0000"/>
            </a:solidFill>
          </a:ln>
        </p:spPr>
        <p:txBody>
          <a:bodyPr/>
          <a:lstStyle/>
          <a:p>
            <a:pPr marL="231775" indent="-231775">
              <a:buFontTx/>
              <a:buNone/>
              <a:tabLst>
                <a:tab pos="341313" algn="l"/>
              </a:tabLst>
            </a:pPr>
            <a:r>
              <a:rPr lang="en-US" sz="2500" b="1" smtClean="0"/>
              <a:t>Pasal 5 UU (Suap)</a:t>
            </a:r>
          </a:p>
          <a:p>
            <a:pPr marL="231775" indent="-231775">
              <a:buFontTx/>
              <a:buNone/>
              <a:tabLst>
                <a:tab pos="341313" algn="l"/>
              </a:tabLst>
            </a:pPr>
            <a:r>
              <a:rPr lang="en-US" sz="2500" smtClean="0"/>
              <a:t>-	Memberi atau menjanjikan sesuatu;</a:t>
            </a:r>
          </a:p>
          <a:p>
            <a:pPr marL="231775" indent="-231775">
              <a:buFontTx/>
              <a:buNone/>
              <a:tabLst>
                <a:tab pos="341313" algn="l"/>
              </a:tabLst>
            </a:pPr>
            <a:r>
              <a:rPr lang="en-US" sz="2500" smtClean="0"/>
              <a:t>-	kepada pegawai negeri atau penyelenggara negara;</a:t>
            </a:r>
          </a:p>
          <a:p>
            <a:pPr marL="231775" indent="-231775">
              <a:buFontTx/>
              <a:buNone/>
              <a:tabLst>
                <a:tab pos="341313" algn="l"/>
              </a:tabLst>
            </a:pPr>
            <a:r>
              <a:rPr lang="en-US" sz="2500" smtClean="0"/>
              <a:t>-	dengan maksud supaya berbuat atau tidak berbuat sesuatu dalam jabatannya;</a:t>
            </a:r>
          </a:p>
          <a:p>
            <a:pPr marL="231775" indent="-231775">
              <a:buFontTx/>
              <a:buNone/>
              <a:tabLst>
                <a:tab pos="341313" algn="l"/>
              </a:tabLst>
            </a:pPr>
            <a:r>
              <a:rPr lang="en-US" sz="2500" smtClean="0"/>
              <a:t>-	yang bertentangan dengan kewajibannya.</a:t>
            </a:r>
          </a:p>
        </p:txBody>
      </p:sp>
      <p:pic>
        <p:nvPicPr>
          <p:cNvPr id="207875" name="Picture 3" descr="Perekaman KP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572000"/>
            <a:ext cx="3352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7877" name="Object 5"/>
          <p:cNvGraphicFramePr>
            <a:graphicFrameLocks noChangeAspect="1"/>
          </p:cNvGraphicFramePr>
          <p:nvPr/>
        </p:nvGraphicFramePr>
        <p:xfrm>
          <a:off x="6929438" y="4648200"/>
          <a:ext cx="2214562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87" name="Paint Shop Pro Image" r:id="rId5" imgW="3082927" imgH="4136585" progId="">
                  <p:embed/>
                </p:oleObj>
              </mc:Choice>
              <mc:Fallback>
                <p:oleObj name="Paint Shop Pro Image" r:id="rId5" imgW="3082927" imgH="4136585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9438" y="4648200"/>
                        <a:ext cx="2214562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878" name="Object 6"/>
          <p:cNvGraphicFramePr>
            <a:graphicFrameLocks noChangeAspect="1"/>
          </p:cNvGraphicFramePr>
          <p:nvPr/>
        </p:nvGraphicFramePr>
        <p:xfrm>
          <a:off x="3733800" y="4810125"/>
          <a:ext cx="2743200" cy="197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88" name="Paint Shop Pro Image" r:id="rId7" imgW="4146341" imgH="3229268" progId="">
                  <p:embed/>
                </p:oleObj>
              </mc:Choice>
              <mc:Fallback>
                <p:oleObj name="Paint Shop Pro Image" r:id="rId7" imgW="4146341" imgH="3229268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4810125"/>
                        <a:ext cx="2743200" cy="19716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78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07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07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07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07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207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7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0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07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4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extBox 7"/>
          <p:cNvSpPr txBox="1">
            <a:spLocks noChangeArrowheads="1"/>
          </p:cNvSpPr>
          <p:nvPr/>
        </p:nvSpPr>
        <p:spPr bwMode="auto">
          <a:xfrm>
            <a:off x="1600200" y="933450"/>
            <a:ext cx="7162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latin typeface="Calibri" pitchFamily="34" charset="0"/>
              </a:rPr>
              <a:t>pengaruh kepastian hukum pada suatu Negara terhadap tingkat kepercayaan publik, iklim investasi, efektifitas penegakan hukum dan penerimaan Negara</a:t>
            </a:r>
          </a:p>
        </p:txBody>
      </p:sp>
      <p:pic>
        <p:nvPicPr>
          <p:cNvPr id="16179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457450"/>
            <a:ext cx="2819400" cy="254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79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2609850"/>
            <a:ext cx="5638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593850" y="152400"/>
            <a:ext cx="70707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903" tIns="41030" rIns="78903" bIns="41030" anchor="ctr"/>
          <a:lstStyle/>
          <a:p>
            <a: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chemeClr val="tx2"/>
                </a:solidFill>
              </a:rPr>
              <a:t>     MENUJU INDONESIA BEBAS KORUPSI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33425" y="1801813"/>
            <a:ext cx="7673975" cy="4097337"/>
          </a:xfrm>
        </p:spPr>
        <p:txBody>
          <a:bodyPr lIns="78903" tIns="41030" rIns="78903" bIns="41030"/>
          <a:lstStyle/>
          <a:p>
            <a:pPr marL="341313" indent="-341313" defTabSz="449263">
              <a:lnSpc>
                <a:spcPct val="80000"/>
              </a:lnSpc>
              <a:spcBef>
                <a:spcPts val="45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d-ID" sz="1700" smtClean="0">
                <a:solidFill>
                  <a:srgbClr val="330238"/>
                </a:solidFill>
              </a:rPr>
              <a:t>DIPERTAHANKANNYA KEBERSAMAAN KELOMPOK YANG DIDASARKAN PADA NILAI-NILAI YANG BERLAKU SELAMA INI, AKAN BERBENTURAN DENGAN KOMUNITAS YANG AKAN MENDASARKAN PERJUANGANNYA PADA NILAI-NILAI LUHUR MASYARAKAT. </a:t>
            </a:r>
          </a:p>
          <a:p>
            <a:pPr marL="341313" indent="-341313" defTabSz="449263">
              <a:lnSpc>
                <a:spcPct val="80000"/>
              </a:lnSpc>
              <a:spcBef>
                <a:spcPts val="125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500" smtClean="0">
              <a:solidFill>
                <a:srgbClr val="330238"/>
              </a:solidFill>
            </a:endParaRPr>
          </a:p>
          <a:p>
            <a:pPr marL="341313" indent="-341313" defTabSz="449263">
              <a:lnSpc>
                <a:spcPct val="80000"/>
              </a:lnSpc>
              <a:spcBef>
                <a:spcPts val="45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d-ID" sz="1700" smtClean="0">
                <a:solidFill>
                  <a:srgbClr val="330238"/>
                </a:solidFill>
              </a:rPr>
              <a:t>PERAN PIMPINAN YANG DIMANIFESTASIKAN DALAM KETELADANAN PERILAKU YANG SEIRAMA DENGAN UCAPAN DAN NIAT UNTUK BERBUAT SESUAI DENGAN NILAI-NILAI LUHUR MASYARAKAT AKAN BERPENGARUH BESAR TERHADAP PERADABAN APARAT YANG DIPIMPINNYA</a:t>
            </a:r>
          </a:p>
          <a:p>
            <a:pPr marL="341313" indent="-341313" defTabSz="449263">
              <a:lnSpc>
                <a:spcPct val="80000"/>
              </a:lnSpc>
              <a:spcBef>
                <a:spcPts val="15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600" smtClean="0">
              <a:solidFill>
                <a:srgbClr val="330238"/>
              </a:solidFill>
            </a:endParaRPr>
          </a:p>
          <a:p>
            <a:pPr marL="341313" indent="-341313" defTabSz="449263">
              <a:lnSpc>
                <a:spcPct val="80000"/>
              </a:lnSpc>
              <a:spcBef>
                <a:spcPts val="45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d-ID" sz="1700" smtClean="0">
                <a:solidFill>
                  <a:srgbClr val="330238"/>
                </a:solidFill>
              </a:rPr>
              <a:t>PIMPINAN YANG BAIK ADALAH PIMPINAN YANG BERANI MELAKUKAN PERUBAHAN PERILAKU YANG TIDAK SESUAI DENGAN NILAI-NILAI LUHUR MASYARAKAT TERSEBUT</a:t>
            </a:r>
          </a:p>
          <a:p>
            <a:pPr marL="341313" indent="-341313" defTabSz="449263">
              <a:lnSpc>
                <a:spcPct val="80000"/>
              </a:lnSpc>
              <a:spcBef>
                <a:spcPts val="15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600" smtClean="0">
              <a:solidFill>
                <a:srgbClr val="330238"/>
              </a:solidFill>
            </a:endParaRPr>
          </a:p>
          <a:p>
            <a:pPr marL="341313" indent="-341313" defTabSz="449263">
              <a:lnSpc>
                <a:spcPct val="80000"/>
              </a:lnSpc>
              <a:spcBef>
                <a:spcPts val="45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d-ID" sz="1700" smtClean="0">
                <a:solidFill>
                  <a:srgbClr val="330238"/>
                </a:solidFill>
              </a:rPr>
              <a:t>DENGAN MEMBENTUK KOMUNITAS-KOMUNITAS ANTI KORUPSI DI SEGENAP ASPEK KEHIDUPAN DAN DI SELURUH LEVEL / STRATA MASYARAKAT, SECARA BERANGSUR AKAN MAMPU MERUBAH PERADABAN APARAT </a:t>
            </a:r>
          </a:p>
          <a:p>
            <a:pPr marL="341313" indent="-341313" defTabSz="449263">
              <a:lnSpc>
                <a:spcPct val="80000"/>
              </a:lnSpc>
              <a:spcBef>
                <a:spcPts val="45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id-ID" sz="1700" smtClean="0">
              <a:solidFill>
                <a:srgbClr val="330238"/>
              </a:solidFill>
            </a:endParaRPr>
          </a:p>
        </p:txBody>
      </p:sp>
      <p:sp>
        <p:nvSpPr>
          <p:cNvPr id="163842" name="Text Box 6"/>
          <p:cNvSpPr txBox="1">
            <a:spLocks noChangeArrowheads="1"/>
          </p:cNvSpPr>
          <p:nvPr/>
        </p:nvSpPr>
        <p:spPr bwMode="auto">
          <a:xfrm>
            <a:off x="1050925" y="838200"/>
            <a:ext cx="6264275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KONDISI BUDAYA  BIROKRASI</a:t>
            </a:r>
          </a:p>
        </p:txBody>
      </p:sp>
      <p:sp>
        <p:nvSpPr>
          <p:cNvPr id="163843" name="Date Placeholder 6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400" b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0188" y="912813"/>
            <a:ext cx="3668712" cy="4884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7938" name="Rectangle 3"/>
          <p:cNvSpPr>
            <a:spLocks noChangeArrowheads="1"/>
          </p:cNvSpPr>
          <p:nvPr/>
        </p:nvSpPr>
        <p:spPr bwMode="auto">
          <a:xfrm>
            <a:off x="2971800" y="533400"/>
            <a:ext cx="4919663" cy="946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6460" rIns="0" bIns="0" anchor="ctr"/>
          <a:lstStyle/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000" b="0">
                <a:solidFill>
                  <a:srgbClr val="00000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Definisi dan </a:t>
            </a:r>
            <a:br>
              <a:rPr lang="en-US" sz="3000" b="0">
                <a:solidFill>
                  <a:srgbClr val="00000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</a:br>
            <a:r>
              <a:rPr lang="en-US" sz="3000" b="0">
                <a:solidFill>
                  <a:srgbClr val="00000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Pembelajaran Integritas</a:t>
            </a:r>
          </a:p>
        </p:txBody>
      </p:sp>
      <p:sp>
        <p:nvSpPr>
          <p:cNvPr id="167939" name="Rectangle 4"/>
          <p:cNvSpPr>
            <a:spLocks noChangeArrowheads="1"/>
          </p:cNvSpPr>
          <p:nvPr/>
        </p:nvSpPr>
        <p:spPr bwMode="auto">
          <a:xfrm>
            <a:off x="2895600" y="2286000"/>
            <a:ext cx="62484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31752" rIns="0" bIns="0" anchor="ctr"/>
          <a:lstStyle/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3600" i="1">
                <a:solidFill>
                  <a:srgbClr val="80008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Kesatuan antara pikiran, perasaan, ucapan, tindakan dengan hati nurani</a:t>
            </a:r>
          </a:p>
        </p:txBody>
      </p:sp>
      <p:sp>
        <p:nvSpPr>
          <p:cNvPr id="167940" name="Rectangle 5"/>
          <p:cNvSpPr>
            <a:spLocks noChangeArrowheads="1"/>
          </p:cNvSpPr>
          <p:nvPr/>
        </p:nvSpPr>
        <p:spPr bwMode="auto">
          <a:xfrm>
            <a:off x="3582988" y="1528763"/>
            <a:ext cx="4027487" cy="768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0" tIns="44982" rIns="0" bIns="0" anchor="ctr">
            <a:spAutoFit/>
          </a:bodyPr>
          <a:lstStyle/>
          <a:p>
            <a:pPr algn="ctr"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5100">
                <a:solidFill>
                  <a:srgbClr val="00000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INTEGRITAS</a:t>
            </a:r>
            <a:r>
              <a:rPr lang="en-US" sz="3000" b="0">
                <a:solidFill>
                  <a:srgbClr val="00000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:</a:t>
            </a:r>
          </a:p>
        </p:txBody>
      </p:sp>
      <p:sp>
        <p:nvSpPr>
          <p:cNvPr id="167941" name="Text Box 8"/>
          <p:cNvSpPr txBox="1">
            <a:spLocks noChangeArrowheads="1"/>
          </p:cNvSpPr>
          <p:nvPr/>
        </p:nvSpPr>
        <p:spPr bwMode="auto">
          <a:xfrm>
            <a:off x="2590800" y="4038600"/>
            <a:ext cx="6324600" cy="2152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7968" rIns="90000" bIns="46800">
            <a:spAutoFit/>
          </a:bodyPr>
          <a:lstStyle/>
          <a:p>
            <a:pPr defTabSz="449263">
              <a:lnSpc>
                <a:spcPct val="93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400" i="1">
                <a:solidFill>
                  <a:srgbClr val="660066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INTEGRITAS : KEJUJURAN (HONESTY), KEBENARAN (TRUTHFULNESS), BERANI (COURAGE), BERTANGGUNG JAWAB (RESPONSIBILITY), KESETIAAN (LOYALTY). (ACFE Code of Professional Ethics)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9850" y="-17463"/>
            <a:ext cx="2820988" cy="21336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9986" name="Rectangle 5"/>
          <p:cNvSpPr>
            <a:spLocks noChangeArrowheads="1"/>
          </p:cNvSpPr>
          <p:nvPr/>
        </p:nvSpPr>
        <p:spPr bwMode="auto">
          <a:xfrm>
            <a:off x="3313113" y="1357313"/>
            <a:ext cx="4919662" cy="50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6460" rIns="0" bIns="0" anchor="ctr"/>
          <a:lstStyle/>
          <a:p>
            <a:pPr algn="ctr"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000" b="0">
                <a:solidFill>
                  <a:srgbClr val="00000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TIRI : Fredrik Galtung</a:t>
            </a:r>
          </a:p>
        </p:txBody>
      </p:sp>
      <p:pic>
        <p:nvPicPr>
          <p:cNvPr id="16998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04913" y="1739900"/>
            <a:ext cx="6724650" cy="177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9988" name="Rectangle 7"/>
          <p:cNvSpPr>
            <a:spLocks noChangeArrowheads="1"/>
          </p:cNvSpPr>
          <p:nvPr/>
        </p:nvSpPr>
        <p:spPr bwMode="auto">
          <a:xfrm>
            <a:off x="1600200" y="3200400"/>
            <a:ext cx="6089650" cy="2697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6460" rIns="0" bIns="0" anchor="ctr"/>
          <a:lstStyle/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3000" b="0">
                <a:solidFill>
                  <a:srgbClr val="00000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Io     Integritas Organisasi</a:t>
            </a:r>
          </a:p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3000" b="0">
                <a:solidFill>
                  <a:srgbClr val="00000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a       Alignment atau interaksi</a:t>
            </a:r>
          </a:p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3000" b="0">
                <a:solidFill>
                  <a:srgbClr val="00000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A      Accountability</a:t>
            </a:r>
          </a:p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3000" b="0">
                <a:solidFill>
                  <a:srgbClr val="00000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C     Competency</a:t>
            </a:r>
          </a:p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3000" b="0">
                <a:solidFill>
                  <a:srgbClr val="00000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E      Ethics</a:t>
            </a:r>
          </a:p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3000" b="0">
                <a:solidFill>
                  <a:srgbClr val="000000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C     Corruption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Text Box 2"/>
          <p:cNvSpPr txBox="1">
            <a:spLocks noChangeArrowheads="1"/>
          </p:cNvSpPr>
          <p:nvPr/>
        </p:nvSpPr>
        <p:spPr bwMode="auto">
          <a:xfrm>
            <a:off x="914400" y="292100"/>
            <a:ext cx="7772400" cy="5422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83160" rIns="0" bIns="0"/>
          <a:lstStyle/>
          <a:p>
            <a:pPr algn="ctr" defTabSz="449263"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40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KARAKTERISTIK INTEGRITAS</a:t>
            </a:r>
            <a:r>
              <a:rPr lang="en-US" sz="4000">
                <a:solidFill>
                  <a:srgbClr val="FFFF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>
                <a:solidFill>
                  <a:schemeClr val="bg2"/>
                </a:solidFill>
                <a:ea typeface="Arial Unicode MS" pitchFamily="34" charset="-128"/>
                <a:cs typeface="Arial Unicode MS" pitchFamily="34" charset="-128"/>
              </a:rPr>
              <a:t>(1)</a:t>
            </a:r>
          </a:p>
          <a:p>
            <a:pPr algn="ctr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18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1800" i="1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Andrian Gostik &amp; Dana Telford</a:t>
            </a:r>
            <a:r>
              <a:rPr lang="en-US" sz="18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dalam bukunya yang berjudul</a:t>
            </a:r>
            <a:r>
              <a:rPr lang="en-US" sz="1800" i="1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“The Integrity Advantage”)</a:t>
            </a:r>
          </a:p>
          <a:p>
            <a:pPr algn="ctr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n-US" sz="1800" i="1">
              <a:solidFill>
                <a:srgbClr val="000000"/>
              </a:solidFill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AutoNum type="arabi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18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Menyadari bahwa hal-hal kecil itu penting.</a:t>
            </a: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AutoNum type="arabi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1800">
                <a:solidFill>
                  <a:srgbClr val="FF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Menemukan yang benar (saat orang lain hanya melihat warna abu-abu</a:t>
            </a:r>
            <a:r>
              <a:rPr lang="en-US" sz="18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).</a:t>
            </a: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AutoNum type="arabi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18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Bertanggung jawab.</a:t>
            </a: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AutoNum type="arabi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18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Menciptakan budaya kepercayaan.</a:t>
            </a: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n-US" sz="1800">
              <a:solidFill>
                <a:srgbClr val="000000"/>
              </a:solidFill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Text Box 2"/>
          <p:cNvSpPr txBox="1">
            <a:spLocks noChangeArrowheads="1"/>
          </p:cNvSpPr>
          <p:nvPr/>
        </p:nvSpPr>
        <p:spPr bwMode="auto">
          <a:xfrm>
            <a:off x="914400" y="292100"/>
            <a:ext cx="7772400" cy="5422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83160" rIns="0" bIns="0"/>
          <a:lstStyle/>
          <a:p>
            <a:pPr algn="ctr" defTabSz="449263"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40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KARAKTERISTIK </a:t>
            </a:r>
            <a:r>
              <a:rPr lang="en-US" sz="6000">
                <a:solidFill>
                  <a:schemeClr val="bg2"/>
                </a:solidFill>
                <a:ea typeface="Arial Unicode MS" pitchFamily="34" charset="-128"/>
                <a:cs typeface="Arial Unicode MS" pitchFamily="34" charset="-128"/>
              </a:rPr>
              <a:t>INTEGRITAS (2)</a:t>
            </a:r>
            <a:r>
              <a:rPr lang="en-US" sz="6000">
                <a:solidFill>
                  <a:srgbClr val="FFFF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n-US" sz="1800">
              <a:solidFill>
                <a:srgbClr val="000000"/>
              </a:solidFill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n-US" sz="1800">
              <a:solidFill>
                <a:srgbClr val="000000"/>
              </a:solidFill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n-US" sz="1800">
              <a:solidFill>
                <a:srgbClr val="000000"/>
              </a:solidFill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n-US" sz="1800">
              <a:solidFill>
                <a:srgbClr val="000000"/>
              </a:solidFill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4082" name="Text Box 3"/>
          <p:cNvSpPr txBox="1">
            <a:spLocks noChangeArrowheads="1"/>
          </p:cNvSpPr>
          <p:nvPr/>
        </p:nvSpPr>
        <p:spPr bwMode="auto">
          <a:xfrm>
            <a:off x="1143000" y="2087563"/>
            <a:ext cx="6858000" cy="3627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algn="just" defTabSz="449263">
              <a:lnSpc>
                <a:spcPct val="101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0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1) Menepati janji.</a:t>
            </a: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0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2) Peduli terhadap kebaikan yang lebih besar.</a:t>
            </a: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0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3) Jujur namun rendah hati.</a:t>
            </a: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0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4) Bertindak bagaikan tengah diawasi.</a:t>
            </a: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0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5) Mempekerjakan integritas.</a:t>
            </a:r>
          </a:p>
          <a:p>
            <a:pPr algn="just" defTabSz="449263">
              <a:lnSpc>
                <a:spcPct val="10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00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6)Konsisten.</a:t>
            </a:r>
            <a:r>
              <a:rPr lang="en-US" sz="2000" b="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en-US" sz="2000" b="0">
                <a:solidFill>
                  <a:srgbClr val="000000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rPr>
            </a:br>
            <a:endParaRPr lang="en-US" sz="2000" b="0">
              <a:solidFill>
                <a:srgbClr val="000000"/>
              </a:solidFill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  <a:p>
            <a:pPr defTabSz="449263"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sz="2000" b="0">
              <a:solidFill>
                <a:srgbClr val="000000"/>
              </a:solidFill>
              <a:latin typeface="Verdana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gray">
          <a:xfrm>
            <a:off x="0" y="1752600"/>
            <a:ext cx="3833813" cy="3833813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tint val="60784"/>
                  <a:invGamma/>
                  <a:alpha val="12000"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60784"/>
                  <a:invGamma/>
                  <a:alpha val="12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Gill Sans MT" pitchFamily="34" charset="0"/>
              <a:cs typeface="+mn-cs"/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gray">
          <a:xfrm>
            <a:off x="3962400" y="2819400"/>
            <a:ext cx="48006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>
                <a:solidFill>
                  <a:srgbClr val="002060"/>
                </a:solidFill>
                <a:latin typeface="Gill Sans MT" pitchFamily="34" charset="0"/>
                <a:cs typeface="+mn-cs"/>
              </a:rPr>
              <a:t>Taat terhadap nilai-nilai moral</a:t>
            </a:r>
            <a:endParaRPr lang="en-US" sz="2400" b="1" dirty="0">
              <a:solidFill>
                <a:srgbClr val="002060"/>
              </a:solidFill>
              <a:latin typeface="Gill Sans MT" pitchFamily="34" charset="0"/>
              <a:cs typeface="+mn-cs"/>
            </a:endParaRPr>
          </a:p>
        </p:txBody>
      </p:sp>
      <p:sp>
        <p:nvSpPr>
          <p:cNvPr id="4" name="AutoShape 8"/>
          <p:cNvSpPr>
            <a:spLocks noChangeArrowheads="1"/>
          </p:cNvSpPr>
          <p:nvPr/>
        </p:nvSpPr>
        <p:spPr bwMode="gray">
          <a:xfrm>
            <a:off x="4114800" y="3581400"/>
            <a:ext cx="48768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>
                <a:solidFill>
                  <a:srgbClr val="002060"/>
                </a:solidFill>
                <a:latin typeface="Gill Sans MT" pitchFamily="34" charset="0"/>
                <a:cs typeface="+mn-cs"/>
              </a:rPr>
              <a:t>Menjunjung tinggi etika</a:t>
            </a:r>
            <a:endParaRPr lang="en-US" sz="2400" b="1" dirty="0">
              <a:solidFill>
                <a:srgbClr val="002060"/>
              </a:solidFill>
              <a:latin typeface="Gill Sans MT" pitchFamily="34" charset="0"/>
              <a:cs typeface="+mn-cs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gray">
          <a:xfrm>
            <a:off x="3886200" y="4267200"/>
            <a:ext cx="46482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>
                <a:solidFill>
                  <a:srgbClr val="002060"/>
                </a:solidFill>
                <a:latin typeface="Gill Sans MT" pitchFamily="34" charset="0"/>
                <a:cs typeface="+mn-cs"/>
              </a:rPr>
              <a:t>Jujur dan tanpa cela</a:t>
            </a:r>
            <a:endParaRPr lang="en-US" sz="2400" b="1" dirty="0">
              <a:solidFill>
                <a:srgbClr val="002060"/>
              </a:solidFill>
              <a:latin typeface="Gill Sans MT" pitchFamily="34" charset="0"/>
              <a:cs typeface="+mn-cs"/>
            </a:endParaRP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gray">
          <a:xfrm>
            <a:off x="3657600" y="2133600"/>
            <a:ext cx="46482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>
                <a:solidFill>
                  <a:srgbClr val="002060"/>
                </a:solidFill>
                <a:latin typeface="Book Antiqua" pitchFamily="18" charset="0"/>
                <a:cs typeface="+mn-cs"/>
              </a:rPr>
              <a:t>Kesesuaian kata dan perbuatan</a:t>
            </a:r>
            <a:endParaRPr lang="en-US" sz="2400" b="1" dirty="0">
              <a:solidFill>
                <a:srgbClr val="002060"/>
              </a:solidFill>
              <a:latin typeface="Book Antiqua" pitchFamily="18" charset="0"/>
              <a:cs typeface="+mn-cs"/>
            </a:endParaRPr>
          </a:p>
        </p:txBody>
      </p:sp>
      <p:sp>
        <p:nvSpPr>
          <p:cNvPr id="73734" name="TextBox 6"/>
          <p:cNvSpPr txBox="1">
            <a:spLocks noChangeArrowheads="1"/>
          </p:cNvSpPr>
          <p:nvPr/>
        </p:nvSpPr>
        <p:spPr bwMode="auto">
          <a:xfrm>
            <a:off x="685800" y="3124200"/>
            <a:ext cx="2438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sz="3200" b="1">
                <a:latin typeface="Book Antiqua" pitchFamily="18" charset="0"/>
              </a:rPr>
              <a:t>Reputasi &amp; Karakter</a:t>
            </a:r>
          </a:p>
        </p:txBody>
      </p:sp>
      <p:sp>
        <p:nvSpPr>
          <p:cNvPr id="73735" name="TextBox 7"/>
          <p:cNvSpPr txBox="1">
            <a:spLocks noChangeArrowheads="1"/>
          </p:cNvSpPr>
          <p:nvPr/>
        </p:nvSpPr>
        <p:spPr bwMode="auto">
          <a:xfrm>
            <a:off x="3276600" y="206375"/>
            <a:ext cx="2438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4000" b="1">
                <a:solidFill>
                  <a:srgbClr val="002060"/>
                </a:solidFill>
                <a:latin typeface="Book Antiqua" pitchFamily="18" charset="0"/>
              </a:rPr>
              <a:t>Integritas</a:t>
            </a:r>
          </a:p>
        </p:txBody>
      </p:sp>
    </p:spTree>
    <p:extLst>
      <p:ext uri="{BB962C8B-B14F-4D97-AF65-F5344CB8AC3E}">
        <p14:creationId xmlns:p14="http://schemas.microsoft.com/office/powerpoint/2010/main" val="34207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397000"/>
          <a:ext cx="8610600" cy="492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5300"/>
                <a:gridCol w="4305300"/>
              </a:tblGrid>
              <a:tr h="2483332">
                <a:tc>
                  <a:txBody>
                    <a:bodyPr/>
                    <a:lstStyle/>
                    <a:p>
                      <a:pPr algn="ctr"/>
                      <a:r>
                        <a:rPr lang="id-ID" sz="2800" dirty="0" smtClean="0">
                          <a:latin typeface="Book Antiqua" pitchFamily="18" charset="0"/>
                        </a:rPr>
                        <a:t>Skill Tinggi </a:t>
                      </a:r>
                      <a:r>
                        <a:rPr lang="id-ID" sz="2800" baseline="0" dirty="0" smtClean="0">
                          <a:latin typeface="Book Antiqua" pitchFamily="18" charset="0"/>
                        </a:rPr>
                        <a:t> + </a:t>
                      </a:r>
                      <a:r>
                        <a:rPr lang="id-ID" sz="2800" dirty="0" smtClean="0">
                          <a:latin typeface="Book Antiqua" pitchFamily="18" charset="0"/>
                        </a:rPr>
                        <a:t>Attitude Rendah</a:t>
                      </a:r>
                    </a:p>
                    <a:p>
                      <a:pPr algn="ctr"/>
                      <a:endParaRPr lang="id-ID" sz="2800" dirty="0" smtClean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id-ID" sz="2800" dirty="0" smtClean="0">
                          <a:latin typeface="Book Antiqua" pitchFamily="18" charset="0"/>
                        </a:rPr>
                        <a:t>Sangat merugikan</a:t>
                      </a:r>
                      <a:endParaRPr lang="id-ID" sz="2800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 smtClean="0">
                          <a:latin typeface="Book Antiqua" pitchFamily="18" charset="0"/>
                        </a:rPr>
                        <a:t>Skill Tinggi + Attitude Baik</a:t>
                      </a:r>
                    </a:p>
                    <a:p>
                      <a:pPr algn="ctr"/>
                      <a:endParaRPr lang="id-ID" sz="2800" dirty="0" smtClean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id-ID" sz="2800" dirty="0" smtClean="0">
                          <a:latin typeface="Book Antiqua" pitchFamily="18" charset="0"/>
                        </a:rPr>
                        <a:t>Sangat</a:t>
                      </a:r>
                      <a:r>
                        <a:rPr lang="id-ID" sz="2800" baseline="0" dirty="0" smtClean="0">
                          <a:latin typeface="Book Antiqua" pitchFamily="18" charset="0"/>
                        </a:rPr>
                        <a:t> menguntungkan</a:t>
                      </a:r>
                      <a:endParaRPr lang="id-ID" sz="2800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444268">
                <a:tc>
                  <a:txBody>
                    <a:bodyPr/>
                    <a:lstStyle/>
                    <a:p>
                      <a:pPr algn="ctr"/>
                      <a:r>
                        <a:rPr lang="id-ID" sz="2800" dirty="0" smtClean="0">
                          <a:solidFill>
                            <a:srgbClr val="002060"/>
                          </a:solidFill>
                          <a:latin typeface="Book Antiqua" pitchFamily="18" charset="0"/>
                        </a:rPr>
                        <a:t>Skiil Rendah +</a:t>
                      </a:r>
                      <a:r>
                        <a:rPr lang="id-ID" sz="2800" baseline="0" dirty="0" smtClean="0">
                          <a:solidFill>
                            <a:srgbClr val="002060"/>
                          </a:solidFill>
                          <a:latin typeface="Book Antiqua" pitchFamily="18" charset="0"/>
                        </a:rPr>
                        <a:t> Attitude Rendah</a:t>
                      </a:r>
                    </a:p>
                    <a:p>
                      <a:pPr algn="ctr"/>
                      <a:endParaRPr lang="id-ID" sz="2800" baseline="0" dirty="0" smtClean="0">
                        <a:solidFill>
                          <a:srgbClr val="002060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id-ID" sz="2800" baseline="0" dirty="0" smtClean="0">
                          <a:solidFill>
                            <a:srgbClr val="002060"/>
                          </a:solidFill>
                          <a:latin typeface="Book Antiqua" pitchFamily="18" charset="0"/>
                        </a:rPr>
                        <a:t>Tidak terlalu menguntungkan</a:t>
                      </a:r>
                      <a:endParaRPr lang="id-ID" sz="2800" dirty="0">
                        <a:solidFill>
                          <a:srgbClr val="002060"/>
                        </a:solidFill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 smtClean="0">
                          <a:solidFill>
                            <a:srgbClr val="002060"/>
                          </a:solidFill>
                          <a:latin typeface="Book Antiqua" pitchFamily="18" charset="0"/>
                        </a:rPr>
                        <a:t>Skill Rendah + Attitude Baik</a:t>
                      </a:r>
                    </a:p>
                    <a:p>
                      <a:pPr algn="ctr"/>
                      <a:endParaRPr lang="id-ID" sz="2800" dirty="0" smtClean="0">
                        <a:solidFill>
                          <a:srgbClr val="002060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id-ID" sz="2800" dirty="0" smtClean="0">
                          <a:solidFill>
                            <a:srgbClr val="002060"/>
                          </a:solidFill>
                          <a:latin typeface="Book Antiqua" pitchFamily="18" charset="0"/>
                        </a:rPr>
                        <a:t>Kurang Menguntungkan </a:t>
                      </a:r>
                      <a:endParaRPr lang="id-ID" sz="2800" dirty="0">
                        <a:solidFill>
                          <a:srgbClr val="002060"/>
                        </a:solidFill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228600"/>
            <a:ext cx="8001000" cy="639763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d-ID" sz="4400" dirty="0">
                <a:solidFill>
                  <a:srgbClr val="002060"/>
                </a:solidFill>
                <a:latin typeface="Book Antiqua" pitchFamily="18" charset="0"/>
                <a:ea typeface="+mj-ea"/>
                <a:cs typeface="+mj-cs"/>
              </a:rPr>
              <a:t>Kuadran Karakter</a:t>
            </a:r>
            <a:endParaRPr lang="en-US" sz="4400" dirty="0">
              <a:solidFill>
                <a:srgbClr val="002060"/>
              </a:solidFill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732547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775" y="268288"/>
            <a:ext cx="8653463" cy="5946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dist="76368" dir="2700000" algn="ctr" rotWithShape="0">
              <a:srgbClr val="000000">
                <a:alpha val="75014"/>
              </a:srgbClr>
            </a:outerShdw>
          </a:effectLst>
        </p:spPr>
      </p:pic>
      <p:sp>
        <p:nvSpPr>
          <p:cNvPr id="176130" name="Slide Number Placeholder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400" b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900" y="0"/>
            <a:ext cx="9020175" cy="2428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817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73350" y="-61913"/>
            <a:ext cx="6242050" cy="722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7748" name="AutoShape 4"/>
          <p:cNvSpPr>
            <a:spLocks noChangeArrowheads="1"/>
          </p:cNvSpPr>
          <p:nvPr/>
        </p:nvSpPr>
        <p:spPr bwMode="auto">
          <a:xfrm>
            <a:off x="3170238" y="2847975"/>
            <a:ext cx="3946525" cy="3197225"/>
          </a:xfrm>
          <a:custGeom>
            <a:avLst/>
            <a:gdLst>
              <a:gd name="G0" fmla="+- 0 0 0"/>
              <a:gd name="G1" fmla="+- 0 0 0"/>
              <a:gd name="G2" fmla="+- 0 0 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0 0 0"/>
              <a:gd name="G9" fmla="+- 0 0 0"/>
              <a:gd name="G10" fmla="+- 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0 0"/>
              <a:gd name="G29" fmla="sin 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0"/>
              <a:gd name="G36" fmla="sin G34 0"/>
              <a:gd name="G37" fmla="+/ 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0 G39"/>
              <a:gd name="G43" fmla="sin 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800 w 21600"/>
              <a:gd name="T5" fmla="+- 0 10800 4716"/>
              <a:gd name="T6" fmla="*/ 10800 h 16884"/>
              <a:gd name="T7" fmla="*/ 3163 w 21600"/>
              <a:gd name="T8" fmla="+- 0 3163 4716"/>
              <a:gd name="T9" fmla="*/ 3163 h 16884"/>
              <a:gd name="T10" fmla="*/ 18437 w 21600"/>
              <a:gd name="T11" fmla="+- 0 18437 4716"/>
              <a:gd name="T12" fmla="*/ 18437 h 16884"/>
            </a:gdLst>
            <a:ahLst/>
            <a:cxnLst>
              <a:cxn ang="0">
                <a:pos x="T4" y="T6"/>
              </a:cxn>
            </a:cxnLst>
            <a:rect l="T7" t="T9" r="T10" b="T12"/>
            <a:pathLst>
              <a:path w="21600" h="16884">
                <a:moveTo>
                  <a:pt x="15296" y="-4716"/>
                </a:moveTo>
                <a:lnTo>
                  <a:pt x="13163" y="0"/>
                </a:lnTo>
                <a:lnTo>
                  <a:pt x="1776" y="0"/>
                </a:lnTo>
                <a:cubicBezTo>
                  <a:pt x="795" y="0"/>
                  <a:pt x="0" y="768"/>
                  <a:pt x="0" y="1714"/>
                </a:cubicBezTo>
                <a:lnTo>
                  <a:pt x="0" y="15170"/>
                </a:lnTo>
                <a:cubicBezTo>
                  <a:pt x="0" y="16116"/>
                  <a:pt x="795" y="16884"/>
                  <a:pt x="1776" y="16884"/>
                </a:cubicBezTo>
                <a:lnTo>
                  <a:pt x="19824" y="16884"/>
                </a:lnTo>
                <a:cubicBezTo>
                  <a:pt x="20805" y="16884"/>
                  <a:pt x="21600" y="16116"/>
                  <a:pt x="21600" y="15170"/>
                </a:cubicBezTo>
                <a:lnTo>
                  <a:pt x="21600" y="1714"/>
                </a:lnTo>
                <a:cubicBezTo>
                  <a:pt x="21600" y="768"/>
                  <a:pt x="20805" y="0"/>
                  <a:pt x="19824" y="0"/>
                </a:cubicBezTo>
                <a:lnTo>
                  <a:pt x="14175" y="0"/>
                </a:lnTo>
                <a:lnTo>
                  <a:pt x="15296" y="-4716"/>
                </a:lnTo>
                <a:close/>
                <a:moveTo>
                  <a:pt x="15296" y="-4716"/>
                </a:moveTo>
              </a:path>
            </a:pathLst>
          </a:custGeom>
          <a:solidFill>
            <a:srgbClr val="FFFFFF"/>
          </a:solidFill>
          <a:ln w="63360">
            <a:solidFill>
              <a:srgbClr val="3F691E"/>
            </a:solidFill>
            <a:miter lim="800000"/>
            <a:headEnd/>
            <a:tailEnd/>
          </a:ln>
          <a:effectLst>
            <a:outerShdw dist="89095" dir="2700000" algn="ctr" rotWithShape="0">
              <a:srgbClr val="000000">
                <a:alpha val="75014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id-ID" sz="2400" b="0">
              <a:latin typeface="Times New Roman" pitchFamily="18" charset="0"/>
              <a:cs typeface="+mn-cs"/>
            </a:endParaRPr>
          </a:p>
        </p:txBody>
      </p:sp>
      <p:sp>
        <p:nvSpPr>
          <p:cNvPr id="287749" name="Rectangle 5"/>
          <p:cNvSpPr>
            <a:spLocks noChangeArrowheads="1"/>
          </p:cNvSpPr>
          <p:nvPr/>
        </p:nvSpPr>
        <p:spPr bwMode="auto">
          <a:xfrm>
            <a:off x="3303588" y="3032125"/>
            <a:ext cx="3697287" cy="2670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2050" rIns="0" bIns="0" anchor="ctr"/>
          <a:lstStyle/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500" b="0">
                <a:solidFill>
                  <a:srgbClr val="FF2712"/>
                </a:solidFill>
                <a:latin typeface="Gill Sans"/>
                <a:ea typeface="MS Gothic" pitchFamily="49" charset="-128"/>
                <a:cs typeface="Lucida Sans Unicode" pitchFamily="34" charset="0"/>
              </a:rPr>
              <a:t>Ada  perasaan “sayang” jika uang yang besar tidak diterima,  muncul pikiran “Kapan lagi akan memiliki uang sebanyak itu, kalaupun dihukum paling cuma beberapa tahun”, dll.</a:t>
            </a:r>
          </a:p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en-US" sz="100" b="0">
              <a:solidFill>
                <a:srgbClr val="FF2712"/>
              </a:solidFill>
              <a:latin typeface="Gill Sans"/>
              <a:ea typeface="MS Gothic" pitchFamily="49" charset="-128"/>
              <a:cs typeface="Lucida Sans Unicode" pitchFamily="34" charset="0"/>
            </a:endParaRPr>
          </a:p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en-US" sz="100" b="0">
              <a:solidFill>
                <a:srgbClr val="FF2712"/>
              </a:solidFill>
              <a:latin typeface="Gill Sans"/>
              <a:ea typeface="MS Gothic" pitchFamily="49" charset="-128"/>
              <a:cs typeface="Lucida Sans Unicod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287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5"/>
                                  </p:iterate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Text Box 2"/>
          <p:cNvSpPr txBox="1">
            <a:spLocks noChangeArrowheads="1"/>
          </p:cNvSpPr>
          <p:nvPr/>
        </p:nvSpPr>
        <p:spPr bwMode="auto">
          <a:xfrm>
            <a:off x="244549" y="228600"/>
            <a:ext cx="8739963" cy="654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	</a:t>
            </a:r>
            <a:r>
              <a:rPr lang="en-US" sz="3200" b="0" dirty="0" smtClean="0">
                <a:latin typeface="Comic Sans MS" pitchFamily="66" charset="0"/>
              </a:rPr>
              <a:t>NILAI - NILAI ANTI KORUPSI</a:t>
            </a:r>
            <a:endParaRPr lang="en-US" sz="3200" b="0" dirty="0">
              <a:latin typeface="Comic Sans MS" pitchFamily="66" charset="0"/>
            </a:endParaRPr>
          </a:p>
          <a:p>
            <a:pPr>
              <a:spcBef>
                <a:spcPct val="50000"/>
              </a:spcBef>
              <a:tabLst>
                <a:tab pos="855663" algn="l"/>
              </a:tabLst>
            </a:pPr>
            <a:endParaRPr lang="en-US" sz="1800" b="0" dirty="0">
              <a:latin typeface="Comic Sans MS" pitchFamily="66" charset="0"/>
            </a:endParaRP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  <a:tabLst>
                <a:tab pos="855663" algn="l"/>
              </a:tabLst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Kejujuran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selalu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berbicara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berbuat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fakta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	  (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konsisten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melalukan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berbuatan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curang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  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berbohong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mengakui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milik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orang lain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  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miliknya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  <a:tabLst>
                <a:tab pos="855663" algn="l"/>
              </a:tabLst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Disiplin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berkomitmen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selalu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berperilaku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konsisten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          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berpegang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teguh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aturan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semua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          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  <a:tabLst>
                <a:tab pos="855663" algn="l"/>
              </a:tabLst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Tanggung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selalu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menyelesaikan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pekerjaan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				 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tuntas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terbaik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  <a:tabLst>
                <a:tab pos="855663" algn="l"/>
              </a:tabLst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keras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selalu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berupaya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menuntaskan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	     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pekerjaan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terbaik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terhindari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	     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perilaku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jalan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pintas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yang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mengarah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     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kecurangan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b="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57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Text Box 2"/>
          <p:cNvSpPr txBox="1">
            <a:spLocks noChangeArrowheads="1"/>
          </p:cNvSpPr>
          <p:nvPr/>
        </p:nvSpPr>
        <p:spPr bwMode="auto">
          <a:xfrm>
            <a:off x="244548" y="561271"/>
            <a:ext cx="8739963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tabLst>
                <a:tab pos="855663" algn="l"/>
              </a:tabLst>
            </a:pP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Kesederhanaan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selalu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berpenampilan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	        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berlebihan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pamer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ria.</a:t>
            </a:r>
          </a:p>
          <a:p>
            <a:pPr>
              <a:spcBef>
                <a:spcPct val="50000"/>
              </a:spcBef>
              <a:tabLst>
                <a:tab pos="855663" algn="l"/>
              </a:tabLst>
            </a:pP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Mandiri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selalu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menuntaskan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pekerjaan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mengandalkan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         orang lain,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menyuruh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nyuruh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        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kewenangannya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menyuruh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orang lain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     		        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sesuatu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dikerjakan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sendiri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50000"/>
              </a:spcBef>
              <a:tabLst>
                <a:tab pos="855663" algn="l"/>
              </a:tabLst>
            </a:pP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Adil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selalu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menghargai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perbedaan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pilih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kasih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50000"/>
              </a:spcBef>
              <a:tabLst>
                <a:tab pos="855663" algn="l"/>
              </a:tabLst>
            </a:pP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Berani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berani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jujur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berani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menolak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ajakan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berbuat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curang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		      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berani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melaporkan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kecurangan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berani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mengakui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      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kesalahan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ct val="50000"/>
              </a:spcBef>
              <a:tabLst>
                <a:tab pos="855663" algn="l"/>
              </a:tabLst>
            </a:pP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Peduli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menjaga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diri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lingkungan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agar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tetap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konsisten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     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aturan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berlaku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selalu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berusaha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      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teladan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menegakkan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kedisiplinan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kejujuran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     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tangung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bersama</a:t>
            </a:r>
            <a:r>
              <a:rPr 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88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WordArt 2"/>
          <p:cNvSpPr>
            <a:spLocks noChangeArrowheads="1" noChangeShapeType="1" noTextEdit="1"/>
          </p:cNvSpPr>
          <p:nvPr/>
        </p:nvSpPr>
        <p:spPr bwMode="auto">
          <a:xfrm>
            <a:off x="1187450" y="419100"/>
            <a:ext cx="6934200" cy="1028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Langkah-langkah</a:t>
            </a:r>
            <a:r>
              <a:rPr lang="en-US" sz="3600" kern="10" dirty="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 anti </a:t>
            </a:r>
            <a:r>
              <a:rPr lang="en-US" sz="3600" kern="10" dirty="0" err="1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korupsi</a:t>
            </a:r>
            <a:endParaRPr lang="en-US" sz="3600" kern="10" dirty="0">
              <a:ln w="19050">
                <a:solidFill>
                  <a:srgbClr val="FFCC00"/>
                </a:solidFill>
                <a:round/>
                <a:headEnd/>
                <a:tailEnd/>
              </a:ln>
              <a:solidFill>
                <a:srgbClr val="0066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Monotype Corsiva"/>
            </a:endParaRPr>
          </a:p>
        </p:txBody>
      </p:sp>
      <p:sp>
        <p:nvSpPr>
          <p:cNvPr id="180226" name="Text Box 3"/>
          <p:cNvSpPr txBox="1">
            <a:spLocks noChangeArrowheads="1"/>
          </p:cNvSpPr>
          <p:nvPr/>
        </p:nvSpPr>
        <p:spPr bwMode="auto">
          <a:xfrm>
            <a:off x="2057400" y="2193925"/>
            <a:ext cx="7162800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UcPeriod"/>
            </a:pPr>
            <a:r>
              <a:rPr lang="en-US" sz="2400" b="0" dirty="0">
                <a:latin typeface="Comic Sans MS" pitchFamily="66" charset="0"/>
              </a:rPr>
              <a:t>PERBAIKAN SISTEM.</a:t>
            </a:r>
          </a:p>
          <a:p>
            <a:pPr marL="342900" indent="-342900">
              <a:spcBef>
                <a:spcPct val="50000"/>
              </a:spcBef>
            </a:pPr>
            <a:r>
              <a:rPr lang="en-US" sz="2400" b="0" dirty="0">
                <a:latin typeface="Comic Sans MS" pitchFamily="66" charset="0"/>
              </a:rPr>
              <a:t>	1) </a:t>
            </a:r>
            <a:r>
              <a:rPr lang="en-US" sz="2400" b="0" dirty="0" err="1">
                <a:latin typeface="Comic Sans MS" pitchFamily="66" charset="0"/>
              </a:rPr>
              <a:t>Memperbaiki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peraturan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perundang</a:t>
            </a:r>
            <a:r>
              <a:rPr lang="en-US" sz="2400" b="0" dirty="0">
                <a:latin typeface="Comic Sans MS" pitchFamily="66" charset="0"/>
              </a:rPr>
              <a:t>- 	</a:t>
            </a:r>
            <a:r>
              <a:rPr lang="en-US" sz="2400" b="0" dirty="0" err="1">
                <a:latin typeface="Comic Sans MS" pitchFamily="66" charset="0"/>
              </a:rPr>
              <a:t>undangan</a:t>
            </a:r>
            <a:r>
              <a:rPr lang="en-US" sz="2400" b="0" dirty="0">
                <a:latin typeface="Comic Sans MS" pitchFamily="66" charset="0"/>
              </a:rPr>
              <a:t> yang </a:t>
            </a:r>
            <a:r>
              <a:rPr lang="en-US" sz="2400" b="0" dirty="0" err="1">
                <a:latin typeface="Comic Sans MS" pitchFamily="66" charset="0"/>
              </a:rPr>
              <a:t>berlaku</a:t>
            </a:r>
            <a:r>
              <a:rPr lang="en-US" sz="2400" b="0" dirty="0">
                <a:latin typeface="Comic Sans MS" pitchFamily="66" charset="0"/>
              </a:rPr>
              <a:t>,</a:t>
            </a:r>
          </a:p>
          <a:p>
            <a:pPr marL="342900" indent="-342900">
              <a:spcBef>
                <a:spcPct val="50000"/>
              </a:spcBef>
            </a:pPr>
            <a:r>
              <a:rPr lang="en-US" sz="2400" b="0" dirty="0">
                <a:latin typeface="Comic Sans MS" pitchFamily="66" charset="0"/>
              </a:rPr>
              <a:t>	2) </a:t>
            </a:r>
            <a:r>
              <a:rPr lang="en-US" sz="2400" b="0" dirty="0" err="1">
                <a:latin typeface="Comic Sans MS" pitchFamily="66" charset="0"/>
              </a:rPr>
              <a:t>Memperbaiki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cara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kerja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pemerintah</a:t>
            </a:r>
            <a:r>
              <a:rPr lang="en-US" sz="2400" b="0" dirty="0">
                <a:latin typeface="Comic Sans MS" pitchFamily="66" charset="0"/>
              </a:rPr>
              <a:t> 	(</a:t>
            </a:r>
            <a:r>
              <a:rPr lang="en-US" sz="2400" b="0" dirty="0" err="1">
                <a:latin typeface="Comic Sans MS" pitchFamily="66" charset="0"/>
              </a:rPr>
              <a:t>birokrasi</a:t>
            </a:r>
            <a:r>
              <a:rPr lang="en-US" sz="2400" b="0" dirty="0">
                <a:latin typeface="Comic Sans MS" pitchFamily="66" charset="0"/>
              </a:rPr>
              <a:t>) </a:t>
            </a:r>
            <a:r>
              <a:rPr lang="en-US" sz="2400" b="0" dirty="0" err="1">
                <a:latin typeface="Comic Sans MS" pitchFamily="66" charset="0"/>
              </a:rPr>
              <a:t>menjadi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simpel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dan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efisien</a:t>
            </a:r>
            <a:r>
              <a:rPr lang="en-US" sz="2400" b="0" dirty="0">
                <a:latin typeface="Comic Sans MS" pitchFamily="66" charset="0"/>
              </a:rPr>
              <a:t>. 	</a:t>
            </a:r>
            <a:r>
              <a:rPr lang="en-US" sz="2400" b="0" dirty="0" err="1">
                <a:latin typeface="Comic Sans MS" pitchFamily="66" charset="0"/>
              </a:rPr>
              <a:t>Menciptakan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lingkungan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kerja</a:t>
            </a:r>
            <a:r>
              <a:rPr lang="en-US" sz="2400" b="0" dirty="0">
                <a:latin typeface="Comic Sans MS" pitchFamily="66" charset="0"/>
              </a:rPr>
              <a:t> anti 	</a:t>
            </a:r>
            <a:r>
              <a:rPr lang="en-US" sz="2400" b="0" dirty="0" err="1">
                <a:latin typeface="Comic Sans MS" pitchFamily="66" charset="0"/>
              </a:rPr>
              <a:t>korupsi</a:t>
            </a:r>
            <a:r>
              <a:rPr lang="en-US" sz="2400" b="0" dirty="0">
                <a:latin typeface="Comic Sans MS" pitchFamily="66" charset="0"/>
              </a:rPr>
              <a:t>,</a:t>
            </a:r>
          </a:p>
          <a:p>
            <a:pPr marL="342900" indent="-342900">
              <a:spcBef>
                <a:spcPct val="50000"/>
              </a:spcBef>
            </a:pPr>
            <a:r>
              <a:rPr lang="en-US" sz="2400" b="0" dirty="0">
                <a:latin typeface="Comic Sans MS" pitchFamily="66" charset="0"/>
              </a:rPr>
              <a:t>	3) </a:t>
            </a:r>
            <a:r>
              <a:rPr lang="en-US" sz="2400" b="0" dirty="0" err="1">
                <a:latin typeface="Comic Sans MS" pitchFamily="66" charset="0"/>
              </a:rPr>
              <a:t>Memisahkan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secara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tegas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kepemilikan</a:t>
            </a:r>
            <a:r>
              <a:rPr lang="en-US" sz="2400" b="0" dirty="0">
                <a:latin typeface="Comic Sans MS" pitchFamily="66" charset="0"/>
              </a:rPr>
              <a:t> 	</a:t>
            </a:r>
            <a:r>
              <a:rPr lang="en-US" sz="2400" b="0" dirty="0" err="1">
                <a:latin typeface="Comic Sans MS" pitchFamily="66" charset="0"/>
              </a:rPr>
              <a:t>negara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dan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kepemilikan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pribadi</a:t>
            </a:r>
            <a:r>
              <a:rPr lang="en-US" sz="2400" b="0" dirty="0">
                <a:latin typeface="Comic Sans MS" pitchFamily="66" charset="0"/>
              </a:rPr>
              <a:t>,</a:t>
            </a:r>
          </a:p>
          <a:p>
            <a:pPr marL="342900" indent="-342900">
              <a:spcBef>
                <a:spcPct val="50000"/>
              </a:spcBef>
            </a:pPr>
            <a:endParaRPr lang="en-US" sz="800" b="0" dirty="0">
              <a:latin typeface="Comic Sans MS" pitchFamily="66" charset="0"/>
            </a:endParaRPr>
          </a:p>
          <a:p>
            <a:pPr marL="342900" indent="-342900">
              <a:lnSpc>
                <a:spcPct val="60000"/>
              </a:lnSpc>
              <a:spcBef>
                <a:spcPct val="50000"/>
              </a:spcBef>
            </a:pPr>
            <a:r>
              <a:rPr lang="en-US" sz="2400" b="0" dirty="0">
                <a:latin typeface="Comic Sans MS" pitchFamily="66" charset="0"/>
              </a:rPr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38400" y="1143000"/>
            <a:ext cx="6400800" cy="449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600" smtClean="0">
                <a:latin typeface="Comic Sans MS" pitchFamily="66" charset="0"/>
              </a:rPr>
              <a:t>4) Menegakkan etika profesi dan tata tertib  lembaga dengan pemberian sanksi secara tegas,</a:t>
            </a:r>
          </a:p>
          <a:p>
            <a:pPr>
              <a:buFont typeface="Wingdings" pitchFamily="2" charset="2"/>
              <a:buNone/>
            </a:pPr>
            <a:endParaRPr lang="en-US" sz="1500" smtClean="0"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r>
              <a:rPr lang="en-US" sz="2600" smtClean="0">
                <a:latin typeface="Comic Sans MS" pitchFamily="66" charset="0"/>
              </a:rPr>
              <a:t>5) Penerapan prinsip-prinsip Good Governance,</a:t>
            </a:r>
          </a:p>
          <a:p>
            <a:pPr>
              <a:buFont typeface="Wingdings" pitchFamily="2" charset="2"/>
              <a:buNone/>
            </a:pPr>
            <a:endParaRPr lang="en-US" sz="1500" smtClean="0"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r>
              <a:rPr lang="en-US" sz="2600" smtClean="0">
                <a:latin typeface="Comic Sans MS" pitchFamily="66" charset="0"/>
              </a:rPr>
              <a:t>6) Mengoptimalkan pemanfaatan 	    teknologi, memperkecil 		     terjadinya human error.</a:t>
            </a:r>
          </a:p>
          <a:p>
            <a:endParaRPr lang="en-US" sz="2600" smtClean="0"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endParaRPr lang="en-US" sz="2600" smtClean="0">
              <a:latin typeface="Comic Sans MS" pitchFamily="66" charset="0"/>
            </a:endParaRPr>
          </a:p>
          <a:p>
            <a:endParaRPr lang="en-US" sz="2600" smtClean="0"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763000" cy="648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	</a:t>
            </a:r>
            <a:r>
              <a:rPr lang="en-US" sz="3200" b="0" dirty="0">
                <a:latin typeface="Comic Sans MS" pitchFamily="66" charset="0"/>
              </a:rPr>
              <a:t>B. PERBAIKAN MANUSIANYA.</a:t>
            </a:r>
          </a:p>
          <a:p>
            <a:pPr>
              <a:spcBef>
                <a:spcPct val="50000"/>
              </a:spcBef>
              <a:tabLst>
                <a:tab pos="855663" algn="l"/>
              </a:tabLst>
            </a:pPr>
            <a:endParaRPr lang="en-US" sz="1800" b="0" dirty="0">
              <a:latin typeface="Comic Sans MS" pitchFamily="66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 1) </a:t>
            </a:r>
            <a:r>
              <a:rPr lang="en-US" sz="2400" b="0" dirty="0" err="1">
                <a:latin typeface="Comic Sans MS" pitchFamily="66" charset="0"/>
              </a:rPr>
              <a:t>Memperbaiki</a:t>
            </a:r>
            <a:r>
              <a:rPr lang="en-US" sz="2400" b="0" dirty="0">
                <a:latin typeface="Comic Sans MS" pitchFamily="66" charset="0"/>
              </a:rPr>
              <a:t> moral </a:t>
            </a:r>
            <a:r>
              <a:rPr lang="en-US" sz="2400" b="0" dirty="0" err="1">
                <a:latin typeface="Comic Sans MS" pitchFamily="66" charset="0"/>
              </a:rPr>
              <a:t>manusia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sebagai</a:t>
            </a:r>
            <a:r>
              <a:rPr lang="en-US" sz="2400" b="0" dirty="0">
                <a:latin typeface="Comic Sans MS" pitchFamily="66" charset="0"/>
              </a:rPr>
              <a:t>   	        </a:t>
            </a:r>
          </a:p>
          <a:p>
            <a:pPr>
              <a:lnSpc>
                <a:spcPct val="60000"/>
              </a:lnSpc>
              <a:spcBef>
                <a:spcPct val="50000"/>
              </a:spcBef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    </a:t>
            </a:r>
            <a:r>
              <a:rPr lang="en-US" sz="2400" b="0" dirty="0" err="1">
                <a:latin typeface="Comic Sans MS" pitchFamily="66" charset="0"/>
              </a:rPr>
              <a:t>umat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beriman</a:t>
            </a:r>
            <a:r>
              <a:rPr lang="en-US" sz="2400" b="0" dirty="0">
                <a:latin typeface="Comic Sans MS" pitchFamily="66" charset="0"/>
              </a:rPr>
              <a:t>. </a:t>
            </a:r>
            <a:r>
              <a:rPr lang="en-US" sz="2400" b="0" dirty="0" err="1">
                <a:latin typeface="Comic Sans MS" pitchFamily="66" charset="0"/>
              </a:rPr>
              <a:t>Mengoptimalkan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peran</a:t>
            </a:r>
            <a:r>
              <a:rPr lang="en-US" sz="2400" b="0" dirty="0">
                <a:latin typeface="Comic Sans MS" pitchFamily="66" charset="0"/>
              </a:rPr>
              <a:t> agama </a:t>
            </a:r>
          </a:p>
          <a:p>
            <a:pPr>
              <a:lnSpc>
                <a:spcPct val="60000"/>
              </a:lnSpc>
              <a:spcBef>
                <a:spcPct val="50000"/>
              </a:spcBef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    </a:t>
            </a:r>
            <a:r>
              <a:rPr lang="en-US" sz="2400" b="0" dirty="0" err="1">
                <a:latin typeface="Comic Sans MS" pitchFamily="66" charset="0"/>
              </a:rPr>
              <a:t>dalam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pemberantasan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korupsi</a:t>
            </a:r>
            <a:r>
              <a:rPr lang="en-US" sz="2400" b="0" dirty="0">
                <a:latin typeface="Comic Sans MS" pitchFamily="66" charset="0"/>
              </a:rPr>
              <a:t>,</a:t>
            </a:r>
          </a:p>
          <a:p>
            <a:pPr>
              <a:spcBef>
                <a:spcPct val="50000"/>
              </a:spcBef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 2) </a:t>
            </a:r>
            <a:r>
              <a:rPr lang="en-US" sz="2400" b="0" dirty="0" err="1">
                <a:latin typeface="Comic Sans MS" pitchFamily="66" charset="0"/>
              </a:rPr>
              <a:t>Memperbaiki</a:t>
            </a:r>
            <a:r>
              <a:rPr lang="en-US" sz="2400" b="0" dirty="0">
                <a:latin typeface="Comic Sans MS" pitchFamily="66" charset="0"/>
              </a:rPr>
              <a:t> moral </a:t>
            </a:r>
            <a:r>
              <a:rPr lang="en-US" sz="2400" b="0" dirty="0" err="1">
                <a:latin typeface="Comic Sans MS" pitchFamily="66" charset="0"/>
              </a:rPr>
              <a:t>sebagai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suatu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bangsa</a:t>
            </a:r>
            <a:r>
              <a:rPr lang="en-US" sz="2400" b="0" dirty="0">
                <a:latin typeface="Comic Sans MS" pitchFamily="66" charset="0"/>
              </a:rPr>
              <a:t>, </a:t>
            </a:r>
          </a:p>
          <a:p>
            <a:pPr>
              <a:tabLst>
                <a:tab pos="855663" algn="l"/>
              </a:tabLst>
            </a:pPr>
            <a:endParaRPr lang="en-US" sz="1400" b="0" dirty="0">
              <a:latin typeface="Comic Sans MS" pitchFamily="66" charset="0"/>
            </a:endParaRPr>
          </a:p>
          <a:p>
            <a:pPr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 3) </a:t>
            </a:r>
            <a:r>
              <a:rPr lang="en-US" sz="2400" b="0" dirty="0" err="1">
                <a:latin typeface="Comic Sans MS" pitchFamily="66" charset="0"/>
              </a:rPr>
              <a:t>Meningkatkan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kesadaran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hukum,dengan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sosialisasi</a:t>
            </a:r>
            <a:r>
              <a:rPr lang="en-US" sz="2400" b="0" dirty="0">
                <a:latin typeface="Comic Sans MS" pitchFamily="66" charset="0"/>
              </a:rPr>
              <a:t> </a:t>
            </a:r>
          </a:p>
          <a:p>
            <a:pPr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    </a:t>
            </a:r>
            <a:r>
              <a:rPr lang="en-US" sz="2400" b="0" dirty="0" err="1">
                <a:latin typeface="Comic Sans MS" pitchFamily="66" charset="0"/>
              </a:rPr>
              <a:t>dan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pendidikan</a:t>
            </a:r>
            <a:r>
              <a:rPr lang="en-US" sz="2400" b="0" dirty="0">
                <a:latin typeface="Comic Sans MS" pitchFamily="66" charset="0"/>
              </a:rPr>
              <a:t> anti </a:t>
            </a:r>
            <a:r>
              <a:rPr lang="en-US" sz="2400" b="0" dirty="0" err="1">
                <a:latin typeface="Comic Sans MS" pitchFamily="66" charset="0"/>
              </a:rPr>
              <a:t>korupsi</a:t>
            </a:r>
            <a:r>
              <a:rPr lang="en-US" sz="2400" b="0" dirty="0">
                <a:latin typeface="Comic Sans MS" pitchFamily="66" charset="0"/>
              </a:rPr>
              <a:t>,</a:t>
            </a:r>
          </a:p>
          <a:p>
            <a:pPr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	</a:t>
            </a:r>
          </a:p>
          <a:p>
            <a:pPr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 4) </a:t>
            </a:r>
            <a:r>
              <a:rPr lang="en-US" sz="2400" b="0" dirty="0" err="1">
                <a:latin typeface="Comic Sans MS" pitchFamily="66" charset="0"/>
              </a:rPr>
              <a:t>Mengentaskan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kemiskinan</a:t>
            </a:r>
            <a:r>
              <a:rPr lang="en-US" sz="2400" b="0" dirty="0">
                <a:latin typeface="Comic Sans MS" pitchFamily="66" charset="0"/>
              </a:rPr>
              <a:t>, 	  	 	     </a:t>
            </a:r>
          </a:p>
          <a:p>
            <a:pPr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    </a:t>
            </a:r>
            <a:r>
              <a:rPr lang="en-US" sz="2400" b="0" dirty="0" err="1">
                <a:latin typeface="Comic Sans MS" pitchFamily="66" charset="0"/>
              </a:rPr>
              <a:t>meningkatkan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kesejahteraan</a:t>
            </a:r>
            <a:r>
              <a:rPr lang="en-US" sz="2400" b="0" dirty="0">
                <a:latin typeface="Comic Sans MS" pitchFamily="66" charset="0"/>
              </a:rPr>
              <a:t>,</a:t>
            </a:r>
          </a:p>
          <a:p>
            <a:pPr>
              <a:tabLst>
                <a:tab pos="855663" algn="l"/>
              </a:tabLst>
            </a:pPr>
            <a:endParaRPr lang="en-US" sz="1600" b="0" dirty="0">
              <a:latin typeface="Comic Sans MS" pitchFamily="66" charset="0"/>
            </a:endParaRPr>
          </a:p>
          <a:p>
            <a:pPr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 5) </a:t>
            </a:r>
            <a:r>
              <a:rPr lang="en-US" sz="2400" b="0" dirty="0" err="1">
                <a:latin typeface="Comic Sans MS" pitchFamily="66" charset="0"/>
              </a:rPr>
              <a:t>Memilih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pemimpin</a:t>
            </a:r>
            <a:r>
              <a:rPr lang="en-US" sz="2400" b="0" dirty="0">
                <a:latin typeface="Comic Sans MS" pitchFamily="66" charset="0"/>
              </a:rPr>
              <a:t> yang </a:t>
            </a:r>
            <a:r>
              <a:rPr lang="en-US" sz="2400" b="0" dirty="0" err="1">
                <a:latin typeface="Comic Sans MS" pitchFamily="66" charset="0"/>
              </a:rPr>
              <a:t>bersih</a:t>
            </a:r>
            <a:r>
              <a:rPr lang="en-US" sz="2400" b="0" dirty="0">
                <a:latin typeface="Comic Sans MS" pitchFamily="66" charset="0"/>
              </a:rPr>
              <a:t>, </a:t>
            </a:r>
            <a:r>
              <a:rPr lang="en-US" sz="2400" b="0" dirty="0" err="1">
                <a:latin typeface="Comic Sans MS" pitchFamily="66" charset="0"/>
              </a:rPr>
              <a:t>jujur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dan</a:t>
            </a:r>
            <a:r>
              <a:rPr lang="en-US" sz="2400" b="0" dirty="0">
                <a:latin typeface="Comic Sans MS" pitchFamily="66" charset="0"/>
              </a:rPr>
              <a:t> anti </a:t>
            </a:r>
            <a:r>
              <a:rPr lang="en-US" sz="2400" b="0" dirty="0" err="1">
                <a:latin typeface="Comic Sans MS" pitchFamily="66" charset="0"/>
              </a:rPr>
              <a:t>korupsi</a:t>
            </a:r>
            <a:r>
              <a:rPr lang="en-US" sz="2400" b="0" dirty="0">
                <a:latin typeface="Comic Sans MS" pitchFamily="66" charset="0"/>
              </a:rPr>
              <a:t>,   </a:t>
            </a:r>
          </a:p>
          <a:p>
            <a:pPr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    </a:t>
            </a:r>
            <a:r>
              <a:rPr lang="en-US" sz="2400" b="0" dirty="0" err="1">
                <a:latin typeface="Comic Sans MS" pitchFamily="66" charset="0"/>
              </a:rPr>
              <a:t>pemimpin</a:t>
            </a:r>
            <a:r>
              <a:rPr lang="en-US" sz="2400" b="0" dirty="0">
                <a:latin typeface="Comic Sans MS" pitchFamily="66" charset="0"/>
              </a:rPr>
              <a:t> yang </a:t>
            </a:r>
            <a:r>
              <a:rPr lang="en-US" sz="2400" b="0" dirty="0" err="1">
                <a:latin typeface="Comic Sans MS" pitchFamily="66" charset="0"/>
              </a:rPr>
              <a:t>memiliki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kepedulian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dan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cepat</a:t>
            </a:r>
            <a:r>
              <a:rPr lang="en-US" sz="2400" b="0" dirty="0">
                <a:latin typeface="Comic Sans MS" pitchFamily="66" charset="0"/>
              </a:rPr>
              <a:t> 	     </a:t>
            </a:r>
          </a:p>
          <a:p>
            <a:pPr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    </a:t>
            </a:r>
            <a:r>
              <a:rPr lang="en-US" sz="2400" b="0" dirty="0" err="1">
                <a:latin typeface="Comic Sans MS" pitchFamily="66" charset="0"/>
              </a:rPr>
              <a:t>tanggap</a:t>
            </a:r>
            <a:r>
              <a:rPr lang="en-US" sz="2400" b="0" dirty="0">
                <a:latin typeface="Comic Sans MS" pitchFamily="66" charset="0"/>
              </a:rPr>
              <a:t>, </a:t>
            </a:r>
            <a:r>
              <a:rPr lang="en-US" sz="2400" b="0" dirty="0" err="1">
                <a:latin typeface="Comic Sans MS" pitchFamily="66" charset="0"/>
              </a:rPr>
              <a:t>pemimpin</a:t>
            </a:r>
            <a:r>
              <a:rPr lang="en-US" sz="2400" b="0" dirty="0">
                <a:latin typeface="Comic Sans MS" pitchFamily="66" charset="0"/>
              </a:rPr>
              <a:t> yang </a:t>
            </a:r>
            <a:r>
              <a:rPr lang="en-US" sz="2400" b="0" dirty="0" err="1">
                <a:latin typeface="Comic Sans MS" pitchFamily="66" charset="0"/>
              </a:rPr>
              <a:t>bisa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menjadi</a:t>
            </a:r>
            <a:r>
              <a:rPr lang="en-US" sz="2400" b="0" dirty="0">
                <a:latin typeface="Comic Sans MS" pitchFamily="66" charset="0"/>
              </a:rPr>
              <a:t> </a:t>
            </a:r>
            <a:r>
              <a:rPr lang="en-US" sz="2400" b="0" dirty="0" err="1">
                <a:latin typeface="Comic Sans MS" pitchFamily="66" charset="0"/>
              </a:rPr>
              <a:t>teladan</a:t>
            </a:r>
            <a:r>
              <a:rPr lang="en-US" sz="2400" b="0" dirty="0">
                <a:latin typeface="Comic Sans MS" pitchFamily="66" charset="0"/>
              </a:rPr>
              <a:t>,</a:t>
            </a:r>
          </a:p>
          <a:p>
            <a:pPr>
              <a:tabLst>
                <a:tab pos="855663" algn="l"/>
              </a:tabLst>
            </a:pPr>
            <a:r>
              <a:rPr lang="en-US" sz="2400" b="0" dirty="0">
                <a:latin typeface="Comic Sans MS" pitchFamily="66" charset="0"/>
              </a:rPr>
              <a:t>		 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29600" cy="1143000"/>
          </a:xfrm>
        </p:spPr>
        <p:txBody>
          <a:bodyPr/>
          <a:lstStyle/>
          <a:p>
            <a:r>
              <a:rPr lang="id-ID" sz="3500" smtClean="0"/>
              <a:t>LANGKAH-LANGKAH STRATEGIS</a:t>
            </a:r>
            <a:endParaRPr lang="en-US" sz="3500" smtClean="0"/>
          </a:p>
        </p:txBody>
      </p:sp>
      <p:sp>
        <p:nvSpPr>
          <p:cNvPr id="186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87600"/>
            <a:ext cx="8229600" cy="348615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id-ID" smtClean="0"/>
              <a:t>Carrot &amp; Stick</a:t>
            </a:r>
          </a:p>
          <a:p>
            <a:pPr marL="609600" indent="-609600">
              <a:buFontTx/>
              <a:buAutoNum type="arabicPeriod"/>
            </a:pPr>
            <a:r>
              <a:rPr lang="id-ID" smtClean="0"/>
              <a:t>Reformasi Birokrasi</a:t>
            </a:r>
          </a:p>
          <a:p>
            <a:pPr marL="609600" indent="-609600">
              <a:buFontTx/>
              <a:buAutoNum type="arabicPeriod"/>
            </a:pPr>
            <a:r>
              <a:rPr lang="id-ID" smtClean="0"/>
              <a:t>Pemberatan Sangsi Hukum</a:t>
            </a:r>
          </a:p>
          <a:p>
            <a:pPr marL="609600" indent="-609600">
              <a:buFontTx/>
              <a:buAutoNum type="arabicPeriod"/>
            </a:pPr>
            <a:r>
              <a:rPr lang="id-ID" smtClean="0"/>
              <a:t>Partisipasi Masyarakat</a:t>
            </a:r>
          </a:p>
          <a:p>
            <a:pPr marL="609600" indent="-609600">
              <a:buFontTx/>
              <a:buAutoNum type="arabicPeriod"/>
            </a:pPr>
            <a:r>
              <a:rPr lang="id-ID" smtClean="0"/>
              <a:t>Pendidikan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600" b="0" smtClean="0"/>
              <a:t>INTEGRITAS DAN KONFLIK KEPENTINGAN</a:t>
            </a:r>
          </a:p>
        </p:txBody>
      </p:sp>
      <p:sp>
        <p:nvSpPr>
          <p:cNvPr id="2017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600" smtClean="0"/>
              <a:t>Konflik kepentingan adalah situasi dimana seorang penyelenggara negara yang sedang memegang jabatan atau mempunyai kewenangan, diduga memiliki kepentingan pribadi atau golongan sehingga dapat mempengaruhi kinerja yang seharusnya.</a:t>
            </a:r>
          </a:p>
          <a:p>
            <a:r>
              <a:rPr lang="en-US" sz="2600" smtClean="0"/>
              <a:t>Situasi yang mengawali konflik kepentingan : menerima gratifikasi, penggunaan aset negara untuk kepentingan pribadi, perangkapan jabatan, </a:t>
            </a:r>
            <a:r>
              <a:rPr lang="en-US" sz="2600" i="1" smtClean="0"/>
              <a:t>trading influence, moonlighting. </a:t>
            </a:r>
          </a:p>
          <a:p>
            <a:endParaRPr lang="en-US" sz="2600" i="1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600" b="0" smtClean="0"/>
              <a:t>PRINSIP DASAR MENANGANI KONFLIK KEPENTINGAN</a:t>
            </a:r>
          </a:p>
        </p:txBody>
      </p:sp>
      <p:sp>
        <p:nvSpPr>
          <p:cNvPr id="203779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2165350"/>
            <a:ext cx="8229600" cy="3965575"/>
          </a:xfrm>
        </p:spPr>
        <p:txBody>
          <a:bodyPr/>
          <a:lstStyle/>
          <a:p>
            <a:r>
              <a:rPr lang="en-US" smtClean="0"/>
              <a:t>Penyusunan kode etik.</a:t>
            </a:r>
          </a:p>
          <a:p>
            <a:r>
              <a:rPr lang="en-US" smtClean="0"/>
              <a:t>Konseling.</a:t>
            </a:r>
          </a:p>
          <a:p>
            <a:r>
              <a:rPr lang="en-US" smtClean="0"/>
              <a:t>Pernyataan awal (</a:t>
            </a:r>
            <a:r>
              <a:rPr lang="en-US" i="1" smtClean="0"/>
              <a:t>disclosure</a:t>
            </a:r>
            <a:r>
              <a:rPr lang="en-US" smtClean="0"/>
              <a:t>).</a:t>
            </a:r>
          </a:p>
          <a:p>
            <a:r>
              <a:rPr lang="en-US" i="1" smtClean="0"/>
              <a:t>Good Governance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4"/>
          <p:cNvSpPr>
            <a:spLocks noChangeArrowheads="1"/>
          </p:cNvSpPr>
          <p:nvPr/>
        </p:nvSpPr>
        <p:spPr bwMode="auto">
          <a:xfrm>
            <a:off x="457200" y="277813"/>
            <a:ext cx="73358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4400">
                <a:solidFill>
                  <a:schemeClr val="tx2"/>
                </a:solidFill>
              </a:rPr>
              <a:t>Mengapa Korupsi Terjadi : </a:t>
            </a:r>
          </a:p>
        </p:txBody>
      </p:sp>
      <p:sp>
        <p:nvSpPr>
          <p:cNvPr id="192514" name="Rectangle 5"/>
          <p:cNvSpPr>
            <a:spLocks noChangeArrowheads="1"/>
          </p:cNvSpPr>
          <p:nvPr/>
        </p:nvSpPr>
        <p:spPr bwMode="auto">
          <a:xfrm>
            <a:off x="457200" y="15621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600" b="0"/>
              <a:t>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600" b="0"/>
              <a:t>Siapa yang tanggung jawab ?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600" b="0"/>
              <a:t>Penyelesaiannya harus holistik : Akar masalah mengapa terjadi, harus dicari solusinya, upayanya harus mencakup pencegahan dan penindakan.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600" b="0"/>
              <a:t>Korupsi terjadi karena ada </a:t>
            </a:r>
            <a:r>
              <a:rPr lang="en-US" sz="2600"/>
              <a:t>NIAT </a:t>
            </a:r>
            <a:r>
              <a:rPr lang="en-US" sz="2600" b="0"/>
              <a:t>dan </a:t>
            </a:r>
            <a:r>
              <a:rPr lang="en-US" sz="2600"/>
              <a:t>KESEMPATAN</a:t>
            </a:r>
            <a:r>
              <a:rPr lang="en-US" sz="2600" b="0"/>
              <a:t>.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600" b="0"/>
              <a:t>Mengapa terjadi </a:t>
            </a:r>
            <a:r>
              <a:rPr lang="en-US" sz="2600"/>
              <a:t>NIAT </a:t>
            </a:r>
            <a:r>
              <a:rPr lang="en-US" sz="2600" b="0"/>
              <a:t>? Siapa yang bertanggung jawab menggarap </a:t>
            </a:r>
            <a:r>
              <a:rPr lang="en-US" sz="2600"/>
              <a:t>NIAT</a:t>
            </a:r>
            <a:r>
              <a:rPr lang="en-US" sz="2600" b="0"/>
              <a:t> ? Siapa yang bertanggung jawab mengelola terjadinya </a:t>
            </a:r>
            <a:r>
              <a:rPr lang="en-US" sz="2600"/>
              <a:t>KESEMPATAN</a:t>
            </a:r>
            <a:r>
              <a:rPr lang="en-US" sz="2600" b="0"/>
              <a:t> ?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lang="en-US" sz="2600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PENYELESAIAN HOLISTIK / MENYELURUH</a:t>
            </a:r>
          </a:p>
        </p:txBody>
      </p:sp>
      <p:sp>
        <p:nvSpPr>
          <p:cNvPr id="1945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smtClean="0"/>
              <a:t>Keluarga  : pendidikan keluarga.</a:t>
            </a:r>
          </a:p>
          <a:p>
            <a:pPr>
              <a:lnSpc>
                <a:spcPct val="90000"/>
              </a:lnSpc>
            </a:pPr>
            <a:r>
              <a:rPr lang="en-US" sz="2600" smtClean="0"/>
              <a:t>Sekolah : sistem pendidikan, budi pekerti, pembentukan karakter dan nasionalisme.</a:t>
            </a:r>
          </a:p>
          <a:p>
            <a:pPr>
              <a:lnSpc>
                <a:spcPct val="90000"/>
              </a:lnSpc>
            </a:pPr>
            <a:r>
              <a:rPr lang="en-US" sz="2600" smtClean="0"/>
              <a:t>Masyarakat  : saling menasehati dan nilai agama.</a:t>
            </a:r>
          </a:p>
          <a:p>
            <a:pPr>
              <a:lnSpc>
                <a:spcPct val="90000"/>
              </a:lnSpc>
            </a:pPr>
            <a:r>
              <a:rPr lang="en-US" sz="2600" smtClean="0"/>
              <a:t>Kesejahteraan pegawai : remunerasi dan pensiun yang cukup.</a:t>
            </a:r>
          </a:p>
          <a:p>
            <a:pPr>
              <a:lnSpc>
                <a:spcPct val="90000"/>
              </a:lnSpc>
            </a:pPr>
            <a:r>
              <a:rPr lang="en-US" sz="2600" smtClean="0"/>
              <a:t>Pengawasan masyarakat : bertanggung jawab. </a:t>
            </a:r>
          </a:p>
          <a:p>
            <a:pPr>
              <a:lnSpc>
                <a:spcPct val="90000"/>
              </a:lnSpc>
            </a:pPr>
            <a:r>
              <a:rPr lang="en-US" sz="2600" smtClean="0"/>
              <a:t>Sistem : tidak memberi peluang.</a:t>
            </a:r>
          </a:p>
          <a:p>
            <a:pPr>
              <a:lnSpc>
                <a:spcPct val="90000"/>
              </a:lnSpc>
            </a:pPr>
            <a:r>
              <a:rPr lang="en-US" sz="2600" smtClean="0"/>
              <a:t>Aturan : tegas dan tidak diskriminatif.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89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698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241300" y="120650"/>
            <a:ext cx="5527675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Calibri" pitchFamily="34" charset="0"/>
              </a:rPr>
              <a:t>TEMBOK BESAR CHINA </a:t>
            </a:r>
            <a:endParaRPr lang="en-US" sz="2400" b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Dibangun pada masa Kaisar Qin Shi Huang 259 –210 SM</a:t>
            </a:r>
            <a:endParaRPr lang="en-US" sz="1800" b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Pembangunan lebih dari 10 tahun</a:t>
            </a:r>
            <a:endParaRPr lang="en-US" sz="1800" b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Panjang 2400 KM</a:t>
            </a:r>
            <a:endParaRPr lang="en-US" sz="1800" b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Tebal 4–13 M</a:t>
            </a:r>
            <a:endParaRPr lang="en-US" sz="1800" b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Tinggi 7–16 M</a:t>
            </a:r>
            <a:endParaRPr lang="en-US" sz="1800" b="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376238" y="2516188"/>
            <a:ext cx="8337550" cy="3819525"/>
            <a:chOff x="5405718" y="1050502"/>
            <a:chExt cx="8337177" cy="3819574"/>
          </a:xfrm>
        </p:grpSpPr>
        <p:pic>
          <p:nvPicPr>
            <p:cNvPr id="114692" name="Picture 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05718" y="1050502"/>
              <a:ext cx="3196296" cy="3819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693" name="Rectangle 5"/>
            <p:cNvSpPr>
              <a:spLocks noChangeArrowheads="1"/>
            </p:cNvSpPr>
            <p:nvPr/>
          </p:nvSpPr>
          <p:spPr bwMode="auto">
            <a:xfrm>
              <a:off x="8978532" y="3599125"/>
              <a:ext cx="4764363" cy="126188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800">
                  <a:solidFill>
                    <a:srgbClr val="000000"/>
                  </a:solidFill>
                  <a:latin typeface="Calibri" pitchFamily="34" charset="0"/>
                </a:rPr>
                <a:t>Dalam 100 tahun pertama, musuh berhasil masuk sebanyak 3x. Bukan dengan cara merubuhkan benteng, namun dengan cara:   </a:t>
              </a:r>
              <a:r>
                <a:rPr lang="en-US" sz="2000">
                  <a:solidFill>
                    <a:srgbClr val="FF0000"/>
                  </a:solidFill>
                  <a:latin typeface="Calibri" pitchFamily="34" charset="0"/>
                </a:rPr>
                <a:t>GRATIFIKASI</a:t>
              </a:r>
              <a:r>
                <a:rPr lang="en-US" sz="200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n-US" sz="2000">
                  <a:solidFill>
                    <a:srgbClr val="FF0000"/>
                  </a:solidFill>
                  <a:latin typeface="Calibri" pitchFamily="34" charset="0"/>
                </a:rPr>
                <a:t>PENJAGA</a:t>
              </a:r>
              <a:r>
                <a:rPr lang="en-US" sz="1800">
                  <a:solidFill>
                    <a:srgbClr val="000000"/>
                  </a:solidFill>
                  <a:latin typeface="Calibri" pitchFamily="34" charset="0"/>
                </a:rPr>
                <a:t>.</a:t>
              </a:r>
              <a:endParaRPr lang="en-US" sz="1800" b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92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TextBox 1"/>
          <p:cNvSpPr txBox="1">
            <a:spLocks noChangeArrowheads="1"/>
          </p:cNvSpPr>
          <p:nvPr/>
        </p:nvSpPr>
        <p:spPr bwMode="auto">
          <a:xfrm>
            <a:off x="3867150" y="4970463"/>
            <a:ext cx="5257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4800">
                <a:latin typeface="Calibri" pitchFamily="34" charset="0"/>
              </a:rPr>
              <a:t>TERIMAKASIH</a:t>
            </a:r>
          </a:p>
        </p:txBody>
      </p:sp>
      <p:pic>
        <p:nvPicPr>
          <p:cNvPr id="116738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09800"/>
            <a:ext cx="9147175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5298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1">
            <a:schemeClr val="bg2">
              <a:alpha val="50000"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1">
            <a:schemeClr val="bg2">
              <a:alpha val="50000"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alance">
  <a:themeElements>
    <a:clrScheme name="Balance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2721</TotalTime>
  <Words>2185</Words>
  <Application>Microsoft Office PowerPoint</Application>
  <PresentationFormat>On-screen Show (4:3)</PresentationFormat>
  <Paragraphs>424</Paragraphs>
  <Slides>54</Slides>
  <Notes>54</Notes>
  <HiddenSlides>2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9" baseType="lpstr">
      <vt:lpstr>Network</vt:lpstr>
      <vt:lpstr>Office Theme</vt:lpstr>
      <vt:lpstr>Balance</vt:lpstr>
      <vt:lpstr>1_Office Theme</vt:lpstr>
      <vt:lpstr>Paint Shop Pro Image</vt:lpstr>
      <vt:lpstr>PowerPoint Presentation</vt:lpstr>
      <vt:lpstr>Biodata</vt:lpstr>
      <vt:lpstr>   WISANDANA </vt:lpstr>
      <vt:lpstr>TRANSFORMASI BIROKRASI &amp;</vt:lpstr>
      <vt:lpstr>PowerPoint Presentation</vt:lpstr>
      <vt:lpstr>PowerPoint Presentation</vt:lpstr>
      <vt:lpstr>PowerPoint Presentation</vt:lpstr>
      <vt:lpstr>Kompetensi yang akan dibangun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KORUPSI Berdasarkan Motif Perbuatan‏</vt:lpstr>
      <vt:lpstr>PowerPoint Presentation</vt:lpstr>
      <vt:lpstr>PowerPoint Presentation</vt:lpstr>
      <vt:lpstr>PENGERTIAN KORUPSI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TINDAK PIDANA KORUPSI</vt:lpstr>
      <vt:lpstr>PowerPoint Presentation</vt:lpstr>
      <vt:lpstr>PowerPoint Presentation</vt:lpstr>
      <vt:lpstr>   RUMUSAN TINDAK PIDANA KORUPSI MENURUT UU NO. 31/1999 JO 20/2001</vt:lpstr>
      <vt:lpstr>RUMUSAN TINDAK PIDANA KORUPSI MENURUT UU NO. 31/1999 JO 20/2001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LANGKAH-LANGKAH STRATEGIS</vt:lpstr>
      <vt:lpstr>INTEGRITAS DAN KONFLIK KEPENTINGAN</vt:lpstr>
      <vt:lpstr>PRINSIP DASAR MENANGANI KONFLIK KEPENTINGAN</vt:lpstr>
      <vt:lpstr>PowerPoint Presentation</vt:lpstr>
      <vt:lpstr>PENYELESAIAN HOLISTIK / MENYELURUH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KAPUS KMK</dc:creator>
  <cp:lastModifiedBy>ismail - [2010]</cp:lastModifiedBy>
  <cp:revision>202</cp:revision>
  <dcterms:created xsi:type="dcterms:W3CDTF">2012-10-18T06:22:05Z</dcterms:created>
  <dcterms:modified xsi:type="dcterms:W3CDTF">2020-11-30T10:47:19Z</dcterms:modified>
</cp:coreProperties>
</file>