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409" r:id="rId3"/>
    <p:sldId id="406" r:id="rId4"/>
    <p:sldId id="414" r:id="rId5"/>
    <p:sldId id="410" r:id="rId6"/>
    <p:sldId id="413" r:id="rId7"/>
    <p:sldId id="412" r:id="rId8"/>
    <p:sldId id="415" r:id="rId9"/>
    <p:sldId id="416" r:id="rId10"/>
    <p:sldId id="417" r:id="rId11"/>
    <p:sldId id="26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386E03-5A64-4751-9357-8F1131A2F066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6C93B-71D2-40A2-8C69-EDFA61F24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034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3" name="Google Shape;11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0" name="Google Shape;2720;g105c1078125_1_6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1" name="Google Shape;2721;g105c1078125_1_6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6" name="Google Shape;2686;g102d0989457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7" name="Google Shape;2687;g102d0989457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" name="Google Shape;2856;g102d0989457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7" name="Google Shape;2857;g102d0989457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2" name="Google Shape;2752;g105c1078125_1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3" name="Google Shape;2753;g105c1078125_1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9" name="Google Shape;2849;g102d0989457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0" name="Google Shape;2850;g102d0989457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" name="Google Shape;2826;g102d0989457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7" name="Google Shape;2827;g102d0989457_0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5" name="Google Shape;2865;g102d0989457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6" name="Google Shape;2866;g102d0989457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2" name="Google Shape;2872;g102d0989457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3" name="Google Shape;2873;g102d0989457_0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9" name="Google Shape;2889;g10512d2880b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0" name="Google Shape;2890;g10512d2880b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5" name="Google Shape;15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AA138-DF3C-4556-B75F-22117BF92B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76043C-CAD1-4362-B3D8-385162625E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3A93F-C12E-4DB0-BE4F-297C4EC24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79B6A-52E7-49E8-A673-5B5602B2D354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2E1B8-71A6-4C5C-873E-0C46C494B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F10EFA-FBBF-4C85-9EF7-C4C1321F1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86A9C-C00E-476A-8F4C-1BA95FC6D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978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1308F-E4CC-452E-8DEE-186AC3B0F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16E37-0A82-40CC-BCBE-11EFCD881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3BEDF3-6B55-4DCF-AAE1-4C41E2E6A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79B6A-52E7-49E8-A673-5B5602B2D354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EBB9F6-AAB2-4F3F-B32E-FACC80FE3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3C23A4-2C94-44F9-B381-213AF8D47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86A9C-C00E-476A-8F4C-1BA95FC6D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184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57A90-A2E4-432E-A3D4-76B03DE54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36DE05-3BF6-4785-AD05-EE0BDF94C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35D2A0-9125-497A-BF54-4E66B5926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79B6A-52E7-49E8-A673-5B5602B2D354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7863B-4165-4CCF-BD99-A98AD3B50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034A30-A6DF-4420-96F2-1DCF235E8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86A9C-C00E-476A-8F4C-1BA95FC6D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666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02D76-F096-459C-BC8E-96459308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95D4B3-2C5F-4550-B4BF-60893D9691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A04BFD-C144-45E1-BF41-094DC04DC5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35227B-F9F5-4DA4-99A5-9BF352920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79B6A-52E7-49E8-A673-5B5602B2D354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39E49-C0A2-461B-B354-12741E87C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2BB742-8A10-4FBB-B6D2-8C52CA37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86A9C-C00E-476A-8F4C-1BA95FC6D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3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4A7F4-BD9C-42F4-9954-B872A8E28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DBC9F4-9A2B-4F2E-B889-77B056B00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E5B090-22A8-4806-BC83-38D4136BB2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603277-4809-434F-BBDE-85C346E47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81ACD5-8437-41E9-8B39-31004BF9D8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5D7560-7BF2-4C37-8708-F7552B502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79B6A-52E7-49E8-A673-5B5602B2D354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51B623-569E-46CF-A7F9-5404756B8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264E44-4FA1-4D64-8F84-1E6EF4D98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86A9C-C00E-476A-8F4C-1BA95FC6D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249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92FE2-9AF7-4193-ADE9-850766BEE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E4E4F5-402E-4DA8-B4D9-50D365DA3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79B6A-52E7-49E8-A673-5B5602B2D354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0CF910-EA8B-4284-9366-C09D75BC2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463F10-FFE2-4646-9115-0F3C55F18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86A9C-C00E-476A-8F4C-1BA95FC6D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67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415DA4-4811-441C-9D29-F09267DD1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79B6A-52E7-49E8-A673-5B5602B2D354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8A54A4-226A-4DB4-AEFA-6AE0D733A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745173-8BED-4AAC-9921-0D2846833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86A9C-C00E-476A-8F4C-1BA95FC6D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46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E40BA-BF03-4E11-A7DB-4E24D814A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6DF33-4020-41F6-9227-392F37E30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A7F117-7FC3-4709-BADC-D088130E3D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BC4BB6-F7F4-42C2-A90E-23146C607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79B6A-52E7-49E8-A673-5B5602B2D354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7F655-4D41-4365-834D-3BD1CD9F9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524E5D-D235-4CF6-9406-2A9D0F4D7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86A9C-C00E-476A-8F4C-1BA95FC6D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183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DE108-E0CC-44FE-B1F4-BC6E44CC8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972513-2FE8-49C2-AC36-4156BA330A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ECF1C-A645-497B-9348-B1477E0E61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8C07CD-7349-4C28-BEF3-5160D2684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79B6A-52E7-49E8-A673-5B5602B2D354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E88C36-8670-4083-94C0-24E69B4DD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2636F-73A7-4158-9CD9-FFE78E9A1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86A9C-C00E-476A-8F4C-1BA95FC6D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311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D9608-E55B-4830-A2B5-0DBC389CA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951A76-7C8C-4548-82E7-50C53B5426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BC303F-8F0D-475B-A46A-8E7BB4E1D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79B6A-52E7-49E8-A673-5B5602B2D354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28FDB-6278-45D1-B66D-BDA919DE1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4763F-2B79-4AB3-989F-4A931B69E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86A9C-C00E-476A-8F4C-1BA95FC6D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665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353014-676E-4337-A473-04F81A6D43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72CB95-7B6E-46C5-836D-AC32B972B3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964B72-2431-4A08-A52C-DFBEF07F6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79B6A-52E7-49E8-A673-5B5602B2D354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02A1B-1FE2-496E-9961-26F8DCD43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3FB4F-09F5-458D-A18A-B8D83F4D0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86A9C-C00E-476A-8F4C-1BA95FC6D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453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Master">
  <p:cSld name="Title Mast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/>
          <p:nvPr/>
        </p:nvSpPr>
        <p:spPr>
          <a:xfrm>
            <a:off x="0" y="6299200"/>
            <a:ext cx="12192000" cy="5588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11;p7"/>
          <p:cNvPicPr preferRelativeResize="0"/>
          <p:nvPr/>
        </p:nvPicPr>
        <p:blipFill rotWithShape="1">
          <a:blip r:embed="rId2">
            <a:alphaModFix amt="51000"/>
          </a:blip>
          <a:srcRect t="3427" b="3417"/>
          <a:stretch/>
        </p:blipFill>
        <p:spPr>
          <a:xfrm>
            <a:off x="273" y="0"/>
            <a:ext cx="12191729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oogle Shape;12;p7"/>
          <p:cNvGrpSpPr/>
          <p:nvPr/>
        </p:nvGrpSpPr>
        <p:grpSpPr>
          <a:xfrm>
            <a:off x="4228803" y="6456"/>
            <a:ext cx="7963200" cy="6858000"/>
            <a:chOff x="4228801" y="7184"/>
            <a:chExt cx="7963200" cy="6858000"/>
          </a:xfrm>
        </p:grpSpPr>
        <p:sp>
          <p:nvSpPr>
            <p:cNvPr id="13" name="Google Shape;13;p7"/>
            <p:cNvSpPr/>
            <p:nvPr/>
          </p:nvSpPr>
          <p:spPr>
            <a:xfrm>
              <a:off x="5691001" y="7184"/>
              <a:ext cx="6501000" cy="68436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51425" tIns="25700" rIns="51425" bIns="2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Calibri"/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7"/>
            <p:cNvSpPr/>
            <p:nvPr/>
          </p:nvSpPr>
          <p:spPr>
            <a:xfrm flipH="1">
              <a:off x="4228801" y="7184"/>
              <a:ext cx="1462200" cy="6858000"/>
            </a:xfrm>
            <a:prstGeom prst="rtTriangl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51425" tIns="25700" rIns="51425" bIns="2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Calibri"/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" name="Google Shape;15;p7"/>
          <p:cNvSpPr txBox="1"/>
          <p:nvPr/>
        </p:nvSpPr>
        <p:spPr>
          <a:xfrm>
            <a:off x="5144231" y="2138307"/>
            <a:ext cx="6958000" cy="4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100"/>
              <a:buFont typeface="Arial"/>
              <a:buNone/>
            </a:pPr>
            <a:r>
              <a:rPr lang="en" sz="20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KEMENTERIAN PENDIDIKAN, KEBUDAYAAN, </a:t>
            </a:r>
            <a:endParaRPr sz="14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100"/>
              <a:buFont typeface="Arial"/>
              <a:buNone/>
            </a:pPr>
            <a:r>
              <a:rPr lang="en" sz="20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RISET, DAN TEKNOLOGI</a:t>
            </a:r>
            <a:endParaRPr sz="14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Google Shape;16;p7" descr="D:\Ade\KEMENDIKBUD\Paparan Menteri\ppt\Gand Design PGRI\33ddc3bc2640689.png"/>
          <p:cNvPicPr preferRelativeResize="0"/>
          <p:nvPr/>
        </p:nvPicPr>
        <p:blipFill rotWithShape="1">
          <a:blip r:embed="rId3">
            <a:alphaModFix/>
          </a:blip>
          <a:srcRect l="6794"/>
          <a:stretch/>
        </p:blipFill>
        <p:spPr>
          <a:xfrm>
            <a:off x="7945475" y="1029264"/>
            <a:ext cx="1462104" cy="110904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7"/>
          <p:cNvSpPr txBox="1">
            <a:spLocks noGrp="1"/>
          </p:cNvSpPr>
          <p:nvPr>
            <p:ph type="body" idx="1"/>
          </p:nvPr>
        </p:nvSpPr>
        <p:spPr>
          <a:xfrm>
            <a:off x="5377800" y="3100917"/>
            <a:ext cx="6597600" cy="15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marR="0" lvl="0" indent="-304792" algn="ctr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013066"/>
              </a:buClr>
              <a:buSzPts val="2400"/>
              <a:buFont typeface="Arial"/>
              <a:buNone/>
              <a:defRPr sz="3200" b="1" i="0" u="none" strike="noStrike" cap="none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marR="0" lvl="1" indent="-507987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474121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457189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body" idx="2"/>
          </p:nvPr>
        </p:nvSpPr>
        <p:spPr>
          <a:xfrm>
            <a:off x="5377800" y="5232764"/>
            <a:ext cx="6597600" cy="3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marR="0" lvl="0" indent="-304792" algn="ctr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013066"/>
              </a:buClr>
              <a:buSzPts val="1200"/>
              <a:buFont typeface="Arial"/>
              <a:buNone/>
              <a:defRPr sz="1600" b="1" i="0" u="none" strike="noStrike" cap="none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marR="0" lvl="1" indent="-507987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474121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457189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01095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81" name="Google Shape;81;p19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4740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17673B-25A7-4B41-A8CA-B8347430F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506D38-8C5F-4B70-A04A-868241F60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E8D42E-538A-4A4C-A7BD-53F95E238A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79B6A-52E7-49E8-A673-5B5602B2D354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A89FE-4157-4C58-9CA3-B96A3CC87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EAEFFD-E1D7-4A24-8981-E29FDA540D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86A9C-C00E-476A-8F4C-1BA95FC6D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026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"/>
          <p:cNvSpPr txBox="1">
            <a:spLocks noGrp="1"/>
          </p:cNvSpPr>
          <p:nvPr>
            <p:ph type="body" idx="1"/>
          </p:nvPr>
        </p:nvSpPr>
        <p:spPr>
          <a:xfrm>
            <a:off x="5262800" y="3778624"/>
            <a:ext cx="6827600" cy="1457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0" indent="0">
              <a:spcBef>
                <a:spcPts val="0"/>
              </a:spcBef>
              <a:spcAft>
                <a:spcPts val="1600"/>
              </a:spcAft>
              <a:buSzPts val="2100"/>
            </a:pPr>
            <a:r>
              <a:rPr lang="fi-FI" sz="3067" dirty="0"/>
              <a:t>Penyusunan Perencanaan Peningkatan Mutu di Satuan Pendidikan</a:t>
            </a:r>
            <a:endParaRPr sz="3067" dirty="0"/>
          </a:p>
        </p:txBody>
      </p:sp>
      <p:sp>
        <p:nvSpPr>
          <p:cNvPr id="116" name="Google Shape;116;p1"/>
          <p:cNvSpPr txBox="1">
            <a:spLocks noGrp="1"/>
          </p:cNvSpPr>
          <p:nvPr>
            <p:ph type="body" idx="2"/>
          </p:nvPr>
        </p:nvSpPr>
        <p:spPr>
          <a:xfrm>
            <a:off x="5377800" y="6215220"/>
            <a:ext cx="6597600" cy="306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0" indent="0">
              <a:spcBef>
                <a:spcPts val="0"/>
              </a:spcBef>
              <a:spcAft>
                <a:spcPts val="1600"/>
              </a:spcAft>
            </a:pPr>
            <a:r>
              <a:rPr lang="en" sz="1467" dirty="0"/>
              <a:t>2022</a:t>
            </a:r>
            <a:endParaRPr sz="146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3" name="Google Shape;2723;p2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3884" y="4272488"/>
            <a:ext cx="1481560" cy="1463040"/>
          </a:xfrm>
          <a:prstGeom prst="rect">
            <a:avLst/>
          </a:prstGeom>
          <a:noFill/>
          <a:ln>
            <a:noFill/>
          </a:ln>
        </p:spPr>
      </p:pic>
      <p:sp>
        <p:nvSpPr>
          <p:cNvPr id="2724" name="Google Shape;2724;p248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7636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Profil Pendidikan akan dimanfaatkan sebagai sumber utama agar perencanaan berbasis data sesuai masalah yang dihadapi satuan pendidikan</a:t>
            </a:r>
            <a:endParaRPr/>
          </a:p>
        </p:txBody>
      </p:sp>
      <p:pic>
        <p:nvPicPr>
          <p:cNvPr id="2725" name="Google Shape;2725;p2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04367" y="1365450"/>
            <a:ext cx="1219199" cy="923105"/>
          </a:xfrm>
          <a:prstGeom prst="rect">
            <a:avLst/>
          </a:prstGeom>
          <a:noFill/>
          <a:ln>
            <a:noFill/>
          </a:ln>
        </p:spPr>
      </p:pic>
      <p:sp>
        <p:nvSpPr>
          <p:cNvPr id="2726" name="Google Shape;2726;p248"/>
          <p:cNvSpPr txBox="1"/>
          <p:nvPr/>
        </p:nvSpPr>
        <p:spPr>
          <a:xfrm>
            <a:off x="1108851" y="2140585"/>
            <a:ext cx="1992800" cy="135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400"/>
              <a:t>Instrumen evaluasi layanan</a:t>
            </a:r>
            <a:endParaRPr sz="2400"/>
          </a:p>
        </p:txBody>
      </p:sp>
      <p:sp>
        <p:nvSpPr>
          <p:cNvPr id="2727" name="Google Shape;2727;p248"/>
          <p:cNvSpPr/>
          <p:nvPr/>
        </p:nvSpPr>
        <p:spPr>
          <a:xfrm>
            <a:off x="6496633" y="5224333"/>
            <a:ext cx="2777600" cy="12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dirty="0"/>
              <a:t>Rencana peningkatan mutu pendidikan</a:t>
            </a:r>
            <a:endParaRPr sz="2000" dirty="0"/>
          </a:p>
        </p:txBody>
      </p:sp>
      <p:grpSp>
        <p:nvGrpSpPr>
          <p:cNvPr id="2728" name="Google Shape;2728;p248"/>
          <p:cNvGrpSpPr/>
          <p:nvPr/>
        </p:nvGrpSpPr>
        <p:grpSpPr>
          <a:xfrm>
            <a:off x="3347255" y="974399"/>
            <a:ext cx="5419200" cy="5419200"/>
            <a:chOff x="1015841" y="-158"/>
            <a:chExt cx="4064400" cy="4064400"/>
          </a:xfrm>
        </p:grpSpPr>
        <p:sp>
          <p:nvSpPr>
            <p:cNvPr id="2729" name="Google Shape;2729;p248"/>
            <p:cNvSpPr/>
            <p:nvPr/>
          </p:nvSpPr>
          <p:spPr>
            <a:xfrm>
              <a:off x="3551358" y="90962"/>
              <a:ext cx="1437600" cy="143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30" name="Google Shape;2730;p248"/>
            <p:cNvSpPr txBox="1"/>
            <p:nvPr/>
          </p:nvSpPr>
          <p:spPr>
            <a:xfrm>
              <a:off x="3551358" y="90962"/>
              <a:ext cx="1437600" cy="143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933" tIns="16933" rIns="16933" bIns="16933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endParaRPr sz="1333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1" name="Google Shape;2731;p248"/>
            <p:cNvSpPr/>
            <p:nvPr/>
          </p:nvSpPr>
          <p:spPr>
            <a:xfrm>
              <a:off x="1015841" y="-158"/>
              <a:ext cx="4064400" cy="4064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121" y="44134"/>
                  </a:moveTo>
                  <a:lnTo>
                    <a:pt x="112121" y="44134"/>
                  </a:lnTo>
                  <a:cubicBezTo>
                    <a:pt x="114597" y="52268"/>
                    <a:pt x="115135" y="60869"/>
                    <a:pt x="113692" y="69248"/>
                  </a:cubicBezTo>
                  <a:lnTo>
                    <a:pt x="118937" y="70844"/>
                  </a:lnTo>
                  <a:lnTo>
                    <a:pt x="108162" y="74661"/>
                  </a:lnTo>
                  <a:lnTo>
                    <a:pt x="100461" y="65220"/>
                  </a:lnTo>
                  <a:lnTo>
                    <a:pt x="105699" y="66815"/>
                  </a:lnTo>
                  <a:cubicBezTo>
                    <a:pt x="106711" y="60031"/>
                    <a:pt x="106200" y="53106"/>
                    <a:pt x="104202" y="46544"/>
                  </a:cubicBezTo>
                  <a:close/>
                </a:path>
              </a:pathLst>
            </a:custGeom>
            <a:solidFill>
              <a:srgbClr val="4372C3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32" name="Google Shape;2732;p248"/>
            <p:cNvSpPr/>
            <p:nvPr/>
          </p:nvSpPr>
          <p:spPr>
            <a:xfrm>
              <a:off x="3551358" y="2535358"/>
              <a:ext cx="1437600" cy="143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33" name="Google Shape;2733;p248"/>
            <p:cNvSpPr txBox="1"/>
            <p:nvPr/>
          </p:nvSpPr>
          <p:spPr>
            <a:xfrm>
              <a:off x="3551358" y="2535358"/>
              <a:ext cx="1437600" cy="143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933" tIns="16933" rIns="16933" bIns="16933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endParaRPr sz="1333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4" name="Google Shape;2734;p248"/>
            <p:cNvSpPr/>
            <p:nvPr/>
          </p:nvSpPr>
          <p:spPr>
            <a:xfrm>
              <a:off x="1015841" y="-158"/>
              <a:ext cx="4064400" cy="4064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5866" y="112121"/>
                  </a:moveTo>
                  <a:lnTo>
                    <a:pt x="75866" y="112121"/>
                  </a:lnTo>
                  <a:cubicBezTo>
                    <a:pt x="67732" y="114597"/>
                    <a:pt x="59131" y="115135"/>
                    <a:pt x="50752" y="113692"/>
                  </a:cubicBezTo>
                  <a:lnTo>
                    <a:pt x="49156" y="118937"/>
                  </a:lnTo>
                  <a:lnTo>
                    <a:pt x="45339" y="108162"/>
                  </a:lnTo>
                  <a:lnTo>
                    <a:pt x="54780" y="100461"/>
                  </a:lnTo>
                  <a:lnTo>
                    <a:pt x="53185" y="105699"/>
                  </a:lnTo>
                  <a:cubicBezTo>
                    <a:pt x="59969" y="106711"/>
                    <a:pt x="66894" y="106200"/>
                    <a:pt x="73456" y="104202"/>
                  </a:cubicBezTo>
                  <a:close/>
                </a:path>
              </a:pathLst>
            </a:custGeom>
            <a:solidFill>
              <a:srgbClr val="4372C3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35" name="Google Shape;2735;p248"/>
            <p:cNvSpPr/>
            <p:nvPr/>
          </p:nvSpPr>
          <p:spPr>
            <a:xfrm>
              <a:off x="1106962" y="2535358"/>
              <a:ext cx="1437600" cy="143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36" name="Google Shape;2736;p248"/>
            <p:cNvSpPr txBox="1"/>
            <p:nvPr/>
          </p:nvSpPr>
          <p:spPr>
            <a:xfrm>
              <a:off x="1106962" y="2535358"/>
              <a:ext cx="1437600" cy="143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933" tIns="16933" rIns="16933" bIns="16933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endParaRPr sz="1333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7" name="Google Shape;2737;p248"/>
            <p:cNvSpPr/>
            <p:nvPr/>
          </p:nvSpPr>
          <p:spPr>
            <a:xfrm>
              <a:off x="1015841" y="-158"/>
              <a:ext cx="4064400" cy="4064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879" y="75866"/>
                  </a:moveTo>
                  <a:cubicBezTo>
                    <a:pt x="5403" y="67732"/>
                    <a:pt x="4865" y="59131"/>
                    <a:pt x="6308" y="50752"/>
                  </a:cubicBezTo>
                  <a:lnTo>
                    <a:pt x="1063" y="49156"/>
                  </a:lnTo>
                  <a:lnTo>
                    <a:pt x="11838" y="45339"/>
                  </a:lnTo>
                  <a:lnTo>
                    <a:pt x="19539" y="54780"/>
                  </a:lnTo>
                  <a:lnTo>
                    <a:pt x="14301" y="53185"/>
                  </a:lnTo>
                  <a:lnTo>
                    <a:pt x="14301" y="53185"/>
                  </a:lnTo>
                  <a:cubicBezTo>
                    <a:pt x="13289" y="59969"/>
                    <a:pt x="13800" y="66894"/>
                    <a:pt x="15798" y="73456"/>
                  </a:cubicBezTo>
                  <a:close/>
                </a:path>
              </a:pathLst>
            </a:custGeom>
            <a:solidFill>
              <a:srgbClr val="4372C3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38" name="Google Shape;2738;p248"/>
            <p:cNvSpPr/>
            <p:nvPr/>
          </p:nvSpPr>
          <p:spPr>
            <a:xfrm>
              <a:off x="1106962" y="90962"/>
              <a:ext cx="1437600" cy="143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39" name="Google Shape;2739;p248"/>
            <p:cNvSpPr txBox="1"/>
            <p:nvPr/>
          </p:nvSpPr>
          <p:spPr>
            <a:xfrm>
              <a:off x="1106962" y="90962"/>
              <a:ext cx="1437600" cy="143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933" tIns="16933" rIns="16933" bIns="16933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endParaRPr sz="1333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0" name="Google Shape;2740;p248"/>
            <p:cNvSpPr/>
            <p:nvPr/>
          </p:nvSpPr>
          <p:spPr>
            <a:xfrm>
              <a:off x="1015841" y="-158"/>
              <a:ext cx="4064400" cy="4064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4134" y="7879"/>
                  </a:moveTo>
                  <a:lnTo>
                    <a:pt x="44134" y="7879"/>
                  </a:lnTo>
                  <a:cubicBezTo>
                    <a:pt x="52268" y="5403"/>
                    <a:pt x="60869" y="4865"/>
                    <a:pt x="69248" y="6308"/>
                  </a:cubicBezTo>
                  <a:lnTo>
                    <a:pt x="70844" y="1063"/>
                  </a:lnTo>
                  <a:lnTo>
                    <a:pt x="74661" y="11838"/>
                  </a:lnTo>
                  <a:lnTo>
                    <a:pt x="65220" y="19539"/>
                  </a:lnTo>
                  <a:lnTo>
                    <a:pt x="66815" y="14301"/>
                  </a:lnTo>
                  <a:lnTo>
                    <a:pt x="66815" y="14301"/>
                  </a:lnTo>
                  <a:cubicBezTo>
                    <a:pt x="60031" y="13289"/>
                    <a:pt x="53106" y="13800"/>
                    <a:pt x="46544" y="15798"/>
                  </a:cubicBezTo>
                  <a:close/>
                </a:path>
              </a:pathLst>
            </a:custGeom>
            <a:solidFill>
              <a:srgbClr val="4372C3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pic>
        <p:nvPicPr>
          <p:cNvPr id="2741" name="Google Shape;2741;p2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36683" y="1217391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2" name="Google Shape;2742;p24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20064" y="1220192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3" name="Google Shape;2743;p24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328060" y="4381303"/>
            <a:ext cx="1219200" cy="121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744" name="Google Shape;2744;p248"/>
          <p:cNvSpPr/>
          <p:nvPr/>
        </p:nvSpPr>
        <p:spPr>
          <a:xfrm>
            <a:off x="5686333" y="2445400"/>
            <a:ext cx="35204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b="1" dirty="0"/>
              <a:t>Evaluasi Internal</a:t>
            </a:r>
            <a:endParaRPr sz="2000" b="1" dirty="0"/>
          </a:p>
          <a:p>
            <a:pPr algn="ctr"/>
            <a:r>
              <a:rPr lang="en" sz="2000" dirty="0"/>
              <a:t>Refleksi diri satuan pendidikan</a:t>
            </a:r>
            <a:endParaRPr sz="2000" dirty="0"/>
          </a:p>
          <a:p>
            <a:pPr algn="ctr"/>
            <a:r>
              <a:rPr lang="en" sz="2000" dirty="0"/>
              <a:t> dan Pemda</a:t>
            </a:r>
            <a:endParaRPr sz="2000" dirty="0"/>
          </a:p>
        </p:txBody>
      </p:sp>
      <p:sp>
        <p:nvSpPr>
          <p:cNvPr id="2745" name="Google Shape;2745;p248"/>
          <p:cNvSpPr/>
          <p:nvPr/>
        </p:nvSpPr>
        <p:spPr>
          <a:xfrm>
            <a:off x="3331500" y="5575133"/>
            <a:ext cx="2164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dirty="0"/>
              <a:t>Pelaksanaan peningkatan mutu</a:t>
            </a:r>
            <a:endParaRPr sz="2000" dirty="0"/>
          </a:p>
        </p:txBody>
      </p:sp>
      <p:sp>
        <p:nvSpPr>
          <p:cNvPr id="2746" name="Google Shape;2746;p248"/>
          <p:cNvSpPr txBox="1"/>
          <p:nvPr/>
        </p:nvSpPr>
        <p:spPr>
          <a:xfrm>
            <a:off x="3284667" y="2493184"/>
            <a:ext cx="2520000" cy="5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Clr>
                <a:srgbClr val="000000"/>
              </a:buClr>
              <a:buSzPts val="1100"/>
            </a:pPr>
            <a:r>
              <a:rPr lang="en" sz="2400"/>
              <a:t>Profil Pendidikan</a:t>
            </a:r>
            <a:r>
              <a:rPr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7" name="Google Shape;2747;p248"/>
          <p:cNvSpPr/>
          <p:nvPr/>
        </p:nvSpPr>
        <p:spPr>
          <a:xfrm>
            <a:off x="2900380" y="1493000"/>
            <a:ext cx="896000" cy="668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3C78D8"/>
          </a:solidFill>
          <a:ln w="9525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748" name="Google Shape;2748;p248"/>
          <p:cNvSpPr txBox="1"/>
          <p:nvPr/>
        </p:nvSpPr>
        <p:spPr>
          <a:xfrm>
            <a:off x="4950067" y="3596851"/>
            <a:ext cx="2467600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000" b="1" dirty="0"/>
              <a:t>Perbaikan berkesinambungan</a:t>
            </a:r>
            <a:endParaRPr sz="2000" b="1" dirty="0"/>
          </a:p>
        </p:txBody>
      </p:sp>
      <p:sp>
        <p:nvSpPr>
          <p:cNvPr id="2749" name="Google Shape;2749;p248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</a:t>
            </a:fld>
            <a:endParaRPr/>
          </a:p>
        </p:txBody>
      </p:sp>
      <p:sp>
        <p:nvSpPr>
          <p:cNvPr id="2750" name="Google Shape;2750;p248"/>
          <p:cNvSpPr/>
          <p:nvPr/>
        </p:nvSpPr>
        <p:spPr>
          <a:xfrm>
            <a:off x="6548867" y="4272500"/>
            <a:ext cx="2777600" cy="19500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9" name="Google Shape;2689;p245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</a:t>
            </a:fld>
            <a:endParaRPr/>
          </a:p>
        </p:txBody>
      </p:sp>
      <p:sp>
        <p:nvSpPr>
          <p:cNvPr id="2690" name="Google Shape;2690;p245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7480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Langkah selanjutnya adalah menentukan solusi yang paling efektif dan efisien guna mengatasi akar masalah yang telah diidentifikasi</a:t>
            </a:r>
            <a:endParaRPr/>
          </a:p>
        </p:txBody>
      </p:sp>
      <p:graphicFrame>
        <p:nvGraphicFramePr>
          <p:cNvPr id="2691" name="Google Shape;2691;p245"/>
          <p:cNvGraphicFramePr/>
          <p:nvPr/>
        </p:nvGraphicFramePr>
        <p:xfrm>
          <a:off x="203200" y="895351"/>
          <a:ext cx="11785600" cy="6587426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51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7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29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25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594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b="1" u="sng">
                          <a:solidFill>
                            <a:srgbClr val="002060"/>
                          </a:solidFill>
                        </a:rPr>
                        <a:t>No</a:t>
                      </a:r>
                      <a:endParaRPr sz="1500"/>
                    </a:p>
                  </a:txBody>
                  <a:tcPr marL="91467" marR="91467" marT="45733" marB="45733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b="1" u="sng">
                          <a:solidFill>
                            <a:srgbClr val="002060"/>
                          </a:solidFill>
                        </a:rPr>
                        <a:t>Masalah</a:t>
                      </a:r>
                      <a:endParaRPr sz="1900" b="1" u="sng">
                        <a:solidFill>
                          <a:srgbClr val="002060"/>
                        </a:solidFill>
                      </a:endParaRPr>
                    </a:p>
                  </a:txBody>
                  <a:tcPr marL="91467" marR="91467" marT="45733" marB="45733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b="1" u="sng">
                          <a:solidFill>
                            <a:srgbClr val="002060"/>
                          </a:solidFill>
                        </a:rPr>
                        <a:t>Akar Permasalahan</a:t>
                      </a:r>
                      <a:endParaRPr sz="1900" b="1" u="sng">
                        <a:solidFill>
                          <a:srgbClr val="002060"/>
                        </a:solidFill>
                      </a:endParaRPr>
                    </a:p>
                  </a:txBody>
                  <a:tcPr marL="91467" marR="91467" marT="45733" marB="45733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b="1" u="sng">
                          <a:solidFill>
                            <a:srgbClr val="002060"/>
                          </a:solidFill>
                        </a:rPr>
                        <a:t>Alternatif Solusi</a:t>
                      </a:r>
                      <a:endParaRPr sz="1500"/>
                    </a:p>
                  </a:txBody>
                  <a:tcPr marL="91467" marR="91467" marT="45733" marB="45733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b="1" u="sng">
                          <a:solidFill>
                            <a:srgbClr val="002060"/>
                          </a:solidFill>
                        </a:rPr>
                        <a:t>Solusi Terpilih</a:t>
                      </a:r>
                      <a:endParaRPr sz="1900" b="1" u="sng">
                        <a:solidFill>
                          <a:srgbClr val="002060"/>
                        </a:solidFill>
                      </a:endParaRPr>
                    </a:p>
                  </a:txBody>
                  <a:tcPr marL="91467" marR="91467" marT="45733" marB="45733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608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400"/>
                        <a:buFont typeface="Calibri"/>
                        <a:buNone/>
                      </a:pPr>
                      <a:r>
                        <a:rPr lang="en" sz="1900">
                          <a:solidFill>
                            <a:srgbClr val="002060"/>
                          </a:solidFill>
                        </a:rPr>
                        <a:t>1</a:t>
                      </a:r>
                      <a:endParaRPr sz="1500"/>
                    </a:p>
                  </a:txBody>
                  <a:tcPr marL="91467" marR="91467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" sz="1900" b="1">
                          <a:solidFill>
                            <a:schemeClr val="lt1"/>
                          </a:solidFill>
                        </a:rPr>
                        <a:t>Rata - rata kemampuan pedagogik guru kurang</a:t>
                      </a:r>
                      <a:endParaRPr sz="1900" b="1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sz="1900" b="1">
                        <a:solidFill>
                          <a:schemeClr val="lt1"/>
                        </a:solidFill>
                      </a:endParaRPr>
                    </a:p>
                  </a:txBody>
                  <a:tcPr marL="180000" marR="180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400"/>
                        <a:buFont typeface="Calibri"/>
                        <a:buNone/>
                      </a:pPr>
                      <a:r>
                        <a:rPr lang="en" sz="2400">
                          <a:solidFill>
                            <a:srgbClr val="002060"/>
                          </a:solidFill>
                        </a:rPr>
                        <a:t>Minimnya pelatihan bagi guru karena t</a:t>
                      </a:r>
                      <a:r>
                        <a:rPr lang="en" sz="1900">
                          <a:solidFill>
                            <a:srgbClr val="002060"/>
                          </a:solidFill>
                        </a:rPr>
                        <a:t>idak tersedia alokasi anggaran pengembangan guru</a:t>
                      </a:r>
                      <a:endParaRPr sz="1500"/>
                    </a:p>
                  </a:txBody>
                  <a:tcPr marL="180000" marR="180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400"/>
                        <a:buFont typeface="Calibri"/>
                        <a:buAutoNum type="arabicPeriod"/>
                      </a:pPr>
                      <a:r>
                        <a:rPr lang="en" sz="1900">
                          <a:solidFill>
                            <a:srgbClr val="002060"/>
                          </a:solidFill>
                        </a:rPr>
                        <a:t>Menyediakan anggaran melalui efisiensi anggaran lainnya</a:t>
                      </a:r>
                      <a:endParaRPr sz="1900">
                        <a:solidFill>
                          <a:srgbClr val="002060"/>
                        </a:solidFill>
                      </a:endParaRPr>
                    </a:p>
                    <a:p>
                      <a:pPr marL="342900" marR="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400"/>
                        <a:buFont typeface="Calibri"/>
                        <a:buAutoNum type="arabicPeriod"/>
                      </a:pPr>
                      <a:r>
                        <a:rPr lang="en" sz="1900">
                          <a:solidFill>
                            <a:srgbClr val="002060"/>
                          </a:solidFill>
                        </a:rPr>
                        <a:t>Menerapkan team teaching untuk meningkatkan kualitas proses pembelajaran (tidak butuh anggaran)</a:t>
                      </a:r>
                      <a:endParaRPr sz="1500"/>
                    </a:p>
                    <a:p>
                      <a:pPr marL="342900" marR="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400"/>
                        <a:buFont typeface="Calibri"/>
                        <a:buAutoNum type="arabicPeriod"/>
                      </a:pPr>
                      <a:r>
                        <a:rPr lang="en" sz="1900">
                          <a:solidFill>
                            <a:srgbClr val="002060"/>
                          </a:solidFill>
                        </a:rPr>
                        <a:t>Mendorong guru untuk aktif di KKG/MGMP (tidak butuh anggaran)</a:t>
                      </a:r>
                      <a:endParaRPr sz="1500"/>
                    </a:p>
                  </a:txBody>
                  <a:tcPr marL="180000" marR="180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002060"/>
                          </a:solidFill>
                        </a:rPr>
                        <a:t>Menerapkan team teaching untuk meningkatkan kualitas proses pembelajaran (tidak butuh anggaran)</a:t>
                      </a:r>
                      <a:endParaRPr sz="1900">
                        <a:solidFill>
                          <a:srgbClr val="002060"/>
                        </a:solidFill>
                      </a:endParaRPr>
                    </a:p>
                  </a:txBody>
                  <a:tcPr marL="180000" marR="180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032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>
                          <a:solidFill>
                            <a:srgbClr val="002060"/>
                          </a:solidFill>
                        </a:rPr>
                        <a:t>2</a:t>
                      </a:r>
                      <a:endParaRPr sz="1500"/>
                    </a:p>
                  </a:txBody>
                  <a:tcPr marL="91467" marR="91467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2400" b="1">
                          <a:solidFill>
                            <a:schemeClr val="lt1"/>
                          </a:solidFill>
                        </a:rPr>
                        <a:t>Minat membaca siswa rendah</a:t>
                      </a:r>
                      <a:endParaRPr sz="1900" b="1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 b="1">
                        <a:solidFill>
                          <a:schemeClr val="lt1"/>
                        </a:solidFill>
                      </a:endParaRPr>
                    </a:p>
                  </a:txBody>
                  <a:tcPr marL="180000" marR="180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002060"/>
                          </a:solidFill>
                        </a:rPr>
                        <a:t>Membaca belum menjadi budaya</a:t>
                      </a:r>
                      <a:endParaRPr sz="1900">
                        <a:solidFill>
                          <a:srgbClr val="002060"/>
                        </a:solidFill>
                      </a:endParaRPr>
                    </a:p>
                  </a:txBody>
                  <a:tcPr marL="180000" marR="180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400"/>
                        <a:buFont typeface="Calibri"/>
                        <a:buAutoNum type="arabicPeriod"/>
                      </a:pPr>
                      <a:r>
                        <a:rPr lang="en" sz="2400">
                          <a:solidFill>
                            <a:srgbClr val="002060"/>
                          </a:solidFill>
                        </a:rPr>
                        <a:t>Melengkapi fasilitas literasi di perpustakaan</a:t>
                      </a:r>
                      <a:endParaRPr sz="1900">
                        <a:solidFill>
                          <a:srgbClr val="002060"/>
                        </a:solidFill>
                      </a:endParaRPr>
                    </a:p>
                    <a:p>
                      <a:pPr marL="342900" marR="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400"/>
                        <a:buFont typeface="Calibri"/>
                        <a:buAutoNum type="arabicPeriod"/>
                      </a:pPr>
                      <a:r>
                        <a:rPr lang="en" sz="2400">
                          <a:solidFill>
                            <a:srgbClr val="002060"/>
                          </a:solidFill>
                        </a:rPr>
                        <a:t>Membuat pojok baca di tiap sudut kelas</a:t>
                      </a:r>
                      <a:endParaRPr sz="1500"/>
                    </a:p>
                    <a:p>
                      <a:pPr marL="342900" marR="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400"/>
                        <a:buFont typeface="Calibri"/>
                        <a:buAutoNum type="arabicPeriod"/>
                      </a:pPr>
                      <a:r>
                        <a:rPr lang="en" sz="1900">
                          <a:solidFill>
                            <a:srgbClr val="002060"/>
                          </a:solidFill>
                        </a:rPr>
                        <a:t>Me</a:t>
                      </a:r>
                      <a:r>
                        <a:rPr lang="en" sz="2400">
                          <a:solidFill>
                            <a:srgbClr val="002060"/>
                          </a:solidFill>
                        </a:rPr>
                        <a:t>laksanakan program gemar membaca setiap minggu</a:t>
                      </a:r>
                      <a:endParaRPr sz="1900">
                        <a:solidFill>
                          <a:srgbClr val="002060"/>
                        </a:solidFill>
                      </a:endParaRPr>
                    </a:p>
                  </a:txBody>
                  <a:tcPr marL="180000" marR="180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002060"/>
                          </a:solidFill>
                        </a:rPr>
                        <a:t>Melaksanakan program gemar membaca setiap minggu</a:t>
                      </a:r>
                      <a:endParaRPr sz="190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>
                        <a:solidFill>
                          <a:srgbClr val="002060"/>
                        </a:solidFill>
                      </a:endParaRPr>
                    </a:p>
                  </a:txBody>
                  <a:tcPr marL="180000" marR="180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9" name="Google Shape;2859;p253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4</a:t>
            </a:fld>
            <a:endParaRPr/>
          </a:p>
        </p:txBody>
      </p:sp>
      <p:sp>
        <p:nvSpPr>
          <p:cNvPr id="2860" name="Google Shape;2860;p253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Rencana aksi harus disusun sebagai pedoman pelaksanaan program</a:t>
            </a:r>
            <a:endParaRPr/>
          </a:p>
        </p:txBody>
      </p:sp>
      <p:sp>
        <p:nvSpPr>
          <p:cNvPr id="2861" name="Google Shape;2861;p253"/>
          <p:cNvSpPr/>
          <p:nvPr/>
        </p:nvSpPr>
        <p:spPr>
          <a:xfrm>
            <a:off x="711200" y="1482433"/>
            <a:ext cx="6950400" cy="4239600"/>
          </a:xfrm>
          <a:prstGeom prst="homePlate">
            <a:avLst>
              <a:gd name="adj" fmla="val 19156"/>
            </a:avLst>
          </a:prstGeom>
          <a:solidFill>
            <a:srgbClr val="DBDBDB"/>
          </a:solidFill>
          <a:ln>
            <a:noFill/>
          </a:ln>
        </p:spPr>
        <p:txBody>
          <a:bodyPr spcFirstLastPara="1" wrap="square" lIns="252000" tIns="45700" rIns="144000" bIns="45700" anchor="ctr" anchorCtr="0">
            <a:noAutofit/>
          </a:bodyPr>
          <a:lstStyle/>
          <a:p>
            <a:r>
              <a:rPr lang="en" sz="2000" b="1" dirty="0">
                <a:solidFill>
                  <a:srgbClr val="002060"/>
                </a:solidFill>
              </a:rPr>
              <a:t>Komponen:</a:t>
            </a:r>
            <a:endParaRPr sz="2000" dirty="0"/>
          </a:p>
          <a:p>
            <a:pPr marL="338658" indent="-338658">
              <a:spcBef>
                <a:spcPts val="267"/>
              </a:spcBef>
              <a:buClr>
                <a:srgbClr val="002060"/>
              </a:buClr>
              <a:buSzPts val="1400"/>
              <a:buAutoNum type="arabicPeriod"/>
            </a:pPr>
            <a:r>
              <a:rPr lang="en" sz="2000" dirty="0">
                <a:solidFill>
                  <a:srgbClr val="002060"/>
                </a:solidFill>
              </a:rPr>
              <a:t>Deskripsi yang jelas tentang tujuan yang ingin dicapai serta indikator keberhasilannya</a:t>
            </a:r>
            <a:endParaRPr sz="2000" dirty="0">
              <a:solidFill>
                <a:srgbClr val="002060"/>
              </a:solidFill>
            </a:endParaRPr>
          </a:p>
          <a:p>
            <a:pPr marL="338658" indent="-338658">
              <a:spcBef>
                <a:spcPts val="667"/>
              </a:spcBef>
              <a:buClr>
                <a:srgbClr val="002060"/>
              </a:buClr>
              <a:buSzPts val="1400"/>
              <a:buAutoNum type="arabicPeriod"/>
            </a:pPr>
            <a:r>
              <a:rPr lang="en" sz="2000" dirty="0">
                <a:solidFill>
                  <a:srgbClr val="002060"/>
                </a:solidFill>
              </a:rPr>
              <a:t>Tugas/langkah yang perlu dilakukan untuk mencapai tujuan</a:t>
            </a:r>
            <a:endParaRPr sz="2000" dirty="0">
              <a:solidFill>
                <a:srgbClr val="002060"/>
              </a:solidFill>
            </a:endParaRPr>
          </a:p>
          <a:p>
            <a:pPr marL="338658" indent="-338658">
              <a:spcBef>
                <a:spcPts val="667"/>
              </a:spcBef>
              <a:buClr>
                <a:srgbClr val="002060"/>
              </a:buClr>
              <a:buSzPts val="1400"/>
              <a:buAutoNum type="arabicPeriod"/>
            </a:pPr>
            <a:r>
              <a:rPr lang="en" sz="2000" dirty="0">
                <a:solidFill>
                  <a:srgbClr val="002060"/>
                </a:solidFill>
              </a:rPr>
              <a:t>Orang - orang yang akan bertugas melaksanakan setiap tugas</a:t>
            </a:r>
            <a:endParaRPr sz="2000" dirty="0">
              <a:solidFill>
                <a:srgbClr val="002060"/>
              </a:solidFill>
            </a:endParaRPr>
          </a:p>
          <a:p>
            <a:pPr marL="338658" indent="-338658">
              <a:spcBef>
                <a:spcPts val="667"/>
              </a:spcBef>
              <a:buClr>
                <a:srgbClr val="002060"/>
              </a:buClr>
              <a:buSzPts val="1400"/>
              <a:buAutoNum type="arabicPeriod"/>
            </a:pPr>
            <a:r>
              <a:rPr lang="en" sz="2000" dirty="0">
                <a:solidFill>
                  <a:srgbClr val="002060"/>
                </a:solidFill>
              </a:rPr>
              <a:t>Kapan tugas - tugas ini akan diselesaikan (tenggat waktu dan pencapaian)</a:t>
            </a:r>
            <a:endParaRPr sz="2000" dirty="0"/>
          </a:p>
          <a:p>
            <a:pPr marL="338658" indent="-338658">
              <a:spcBef>
                <a:spcPts val="667"/>
              </a:spcBef>
              <a:buClr>
                <a:srgbClr val="002060"/>
              </a:buClr>
              <a:buSzPts val="1400"/>
              <a:buAutoNum type="arabicPeriod"/>
            </a:pPr>
            <a:r>
              <a:rPr lang="en" sz="2000" dirty="0">
                <a:solidFill>
                  <a:srgbClr val="002060"/>
                </a:solidFill>
              </a:rPr>
              <a:t>Sumber daya yang dibutuhkan untuk menyelesaikan tugas</a:t>
            </a:r>
            <a:endParaRPr sz="2000" dirty="0">
              <a:solidFill>
                <a:srgbClr val="002060"/>
              </a:solidFill>
            </a:endParaRPr>
          </a:p>
          <a:p>
            <a:pPr marL="338658" indent="-338658">
              <a:spcBef>
                <a:spcPts val="667"/>
              </a:spcBef>
              <a:buClr>
                <a:srgbClr val="002060"/>
              </a:buClr>
              <a:buSzPts val="1400"/>
              <a:buAutoNum type="arabicPeriod"/>
            </a:pPr>
            <a:r>
              <a:rPr lang="en" sz="2000" dirty="0">
                <a:solidFill>
                  <a:srgbClr val="002060"/>
                </a:solidFill>
              </a:rPr>
              <a:t>Langkah - langkah untuk mengevaluasi kemajuan</a:t>
            </a:r>
            <a:endParaRPr sz="2000" b="1" dirty="0">
              <a:solidFill>
                <a:srgbClr val="002060"/>
              </a:solidFill>
            </a:endParaRPr>
          </a:p>
        </p:txBody>
      </p:sp>
      <p:sp>
        <p:nvSpPr>
          <p:cNvPr id="2862" name="Google Shape;2862;p253"/>
          <p:cNvSpPr/>
          <p:nvPr/>
        </p:nvSpPr>
        <p:spPr>
          <a:xfrm>
            <a:off x="7823200" y="2937233"/>
            <a:ext cx="3380400" cy="1330000"/>
          </a:xfrm>
          <a:prstGeom prst="rect">
            <a:avLst/>
          </a:prstGeom>
          <a:solidFill>
            <a:srgbClr val="DBDBDB"/>
          </a:solidFill>
          <a:ln w="9525" cap="flat" cmpd="sng">
            <a:solidFill>
              <a:srgbClr val="DBDB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/>
              <a:t>Rencana Aksi</a:t>
            </a:r>
            <a:endParaRPr sz="2400"/>
          </a:p>
          <a:p>
            <a:pPr algn="ctr"/>
            <a:r>
              <a:rPr lang="en" sz="2400"/>
              <a:t>Lini Masa Peningkatan mutu</a:t>
            </a:r>
            <a:endParaRPr sz="2400"/>
          </a:p>
        </p:txBody>
      </p:sp>
      <p:sp>
        <p:nvSpPr>
          <p:cNvPr id="2863" name="Google Shape;2863;p253"/>
          <p:cNvSpPr txBox="1"/>
          <p:nvPr/>
        </p:nvSpPr>
        <p:spPr>
          <a:xfrm>
            <a:off x="711200" y="520454"/>
            <a:ext cx="79804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 dirty="0"/>
              <a:t>Terdapat 6 komponen dalam menyusun lini masa rencana aksi </a:t>
            </a:r>
            <a:endParaRPr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5" name="Google Shape;2755;p249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5</a:t>
            </a:fld>
            <a:endParaRPr/>
          </a:p>
        </p:txBody>
      </p:sp>
      <p:sp>
        <p:nvSpPr>
          <p:cNvPr id="2756" name="Google Shape;2756;p249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Berikut </a:t>
            </a:r>
            <a:r>
              <a:rPr lang="en" i="1"/>
              <a:t>logic model</a:t>
            </a:r>
            <a:r>
              <a:rPr lang="en"/>
              <a:t> untuk menetapkan program kerja atau rencana aksi</a:t>
            </a:r>
            <a:endParaRPr/>
          </a:p>
        </p:txBody>
      </p:sp>
      <p:sp>
        <p:nvSpPr>
          <p:cNvPr id="2757" name="Google Shape;2757;p249"/>
          <p:cNvSpPr/>
          <p:nvPr/>
        </p:nvSpPr>
        <p:spPr>
          <a:xfrm>
            <a:off x="3553143" y="1457755"/>
            <a:ext cx="4325200" cy="780000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en" sz="1600" b="1">
                <a:solidFill>
                  <a:srgbClr val="FFFFFF"/>
                </a:solidFill>
              </a:rPr>
              <a:t>Hasil pembangunan yang diperoleh dari pencapaian outcome</a:t>
            </a:r>
            <a:endParaRPr sz="1600"/>
          </a:p>
        </p:txBody>
      </p:sp>
      <p:sp>
        <p:nvSpPr>
          <p:cNvPr id="2758" name="Google Shape;2758;p249"/>
          <p:cNvSpPr/>
          <p:nvPr/>
        </p:nvSpPr>
        <p:spPr>
          <a:xfrm>
            <a:off x="8960735" y="1474052"/>
            <a:ext cx="3028000" cy="780000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en" sz="1600" b="1">
                <a:solidFill>
                  <a:srgbClr val="FFFFFF"/>
                </a:solidFill>
              </a:rPr>
              <a:t>Apa yang ingin diubah</a:t>
            </a:r>
            <a:endParaRPr sz="1600"/>
          </a:p>
        </p:txBody>
      </p:sp>
      <p:sp>
        <p:nvSpPr>
          <p:cNvPr id="2759" name="Google Shape;2759;p249"/>
          <p:cNvSpPr/>
          <p:nvPr/>
        </p:nvSpPr>
        <p:spPr>
          <a:xfrm>
            <a:off x="203199" y="1606679"/>
            <a:ext cx="2162400" cy="550400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en" sz="1600" b="1">
                <a:solidFill>
                  <a:srgbClr val="FFFFFF"/>
                </a:solidFill>
              </a:rPr>
              <a:t>IMPACT / DAMPAK</a:t>
            </a:r>
            <a:endParaRPr sz="1600"/>
          </a:p>
        </p:txBody>
      </p:sp>
      <p:sp>
        <p:nvSpPr>
          <p:cNvPr id="2760" name="Google Shape;2760;p249"/>
          <p:cNvSpPr/>
          <p:nvPr/>
        </p:nvSpPr>
        <p:spPr>
          <a:xfrm>
            <a:off x="3553143" y="2379667"/>
            <a:ext cx="4325200" cy="992800"/>
          </a:xfrm>
          <a:prstGeom prst="roundRect">
            <a:avLst>
              <a:gd name="adj" fmla="val 16667"/>
            </a:avLst>
          </a:prstGeom>
          <a:solidFill>
            <a:srgbClr val="365516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en" sz="1600" b="1">
                <a:solidFill>
                  <a:schemeClr val="lt1"/>
                </a:solidFill>
              </a:rPr>
              <a:t>Manfaat yang diperoleh dalam jangka menengah untuk penerima manfaat tertentu sebagai hasil dari output</a:t>
            </a:r>
            <a:endParaRPr sz="1600"/>
          </a:p>
        </p:txBody>
      </p:sp>
      <p:sp>
        <p:nvSpPr>
          <p:cNvPr id="2761" name="Google Shape;2761;p249"/>
          <p:cNvSpPr/>
          <p:nvPr/>
        </p:nvSpPr>
        <p:spPr>
          <a:xfrm>
            <a:off x="8960735" y="2395963"/>
            <a:ext cx="3028000" cy="992800"/>
          </a:xfrm>
          <a:prstGeom prst="roundRect">
            <a:avLst>
              <a:gd name="adj" fmla="val 16667"/>
            </a:avLst>
          </a:prstGeom>
          <a:solidFill>
            <a:srgbClr val="365516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en" sz="1600" b="1">
                <a:solidFill>
                  <a:schemeClr val="lt1"/>
                </a:solidFill>
              </a:rPr>
              <a:t>Apa yang ingin dicapai</a:t>
            </a:r>
            <a:endParaRPr sz="1600"/>
          </a:p>
        </p:txBody>
      </p:sp>
      <p:sp>
        <p:nvSpPr>
          <p:cNvPr id="2762" name="Google Shape;2762;p249"/>
          <p:cNvSpPr/>
          <p:nvPr/>
        </p:nvSpPr>
        <p:spPr>
          <a:xfrm>
            <a:off x="3553143" y="3514327"/>
            <a:ext cx="4325200" cy="693600"/>
          </a:xfrm>
          <a:prstGeom prst="roundRect">
            <a:avLst>
              <a:gd name="adj" fmla="val 16667"/>
            </a:avLst>
          </a:prstGeom>
          <a:solidFill>
            <a:srgbClr val="FFC000">
              <a:alpha val="21960"/>
            </a:srgbClr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en" sz="1600" b="1">
                <a:solidFill>
                  <a:srgbClr val="002060"/>
                </a:solidFill>
              </a:rPr>
              <a:t>Produk/barang/jasa akhir yang dihasilkan</a:t>
            </a:r>
            <a:endParaRPr sz="1600"/>
          </a:p>
        </p:txBody>
      </p:sp>
      <p:sp>
        <p:nvSpPr>
          <p:cNvPr id="2763" name="Google Shape;2763;p249"/>
          <p:cNvSpPr/>
          <p:nvPr/>
        </p:nvSpPr>
        <p:spPr>
          <a:xfrm>
            <a:off x="8960735" y="3514328"/>
            <a:ext cx="3028000" cy="709200"/>
          </a:xfrm>
          <a:prstGeom prst="roundRect">
            <a:avLst>
              <a:gd name="adj" fmla="val 16667"/>
            </a:avLst>
          </a:prstGeom>
          <a:solidFill>
            <a:srgbClr val="FFC000">
              <a:alpha val="21960"/>
            </a:srgbClr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en" sz="1600" b="1">
                <a:solidFill>
                  <a:srgbClr val="002060"/>
                </a:solidFill>
              </a:rPr>
              <a:t>Apa yang dihasilkan (barang) atau dilayani (jasa)</a:t>
            </a:r>
            <a:endParaRPr sz="1600"/>
          </a:p>
        </p:txBody>
      </p:sp>
      <p:sp>
        <p:nvSpPr>
          <p:cNvPr id="2764" name="Google Shape;2764;p249"/>
          <p:cNvSpPr/>
          <p:nvPr/>
        </p:nvSpPr>
        <p:spPr>
          <a:xfrm>
            <a:off x="203199" y="2590796"/>
            <a:ext cx="2162400" cy="550400"/>
          </a:xfrm>
          <a:prstGeom prst="roundRect">
            <a:avLst>
              <a:gd name="adj" fmla="val 16667"/>
            </a:avLst>
          </a:prstGeom>
          <a:solidFill>
            <a:srgbClr val="365516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en" sz="1600" b="1">
                <a:solidFill>
                  <a:schemeClr val="lt1"/>
                </a:solidFill>
              </a:rPr>
              <a:t>OUTCOME / HASIL</a:t>
            </a:r>
            <a:endParaRPr sz="1600"/>
          </a:p>
        </p:txBody>
      </p:sp>
      <p:sp>
        <p:nvSpPr>
          <p:cNvPr id="2765" name="Google Shape;2765;p249"/>
          <p:cNvSpPr/>
          <p:nvPr/>
        </p:nvSpPr>
        <p:spPr>
          <a:xfrm>
            <a:off x="3553143" y="4365321"/>
            <a:ext cx="4325200" cy="922000"/>
          </a:xfrm>
          <a:prstGeom prst="roundRect">
            <a:avLst>
              <a:gd name="adj" fmla="val 16667"/>
            </a:avLst>
          </a:prstGeom>
          <a:solidFill>
            <a:srgbClr val="FFC000">
              <a:alpha val="37650"/>
            </a:srgbClr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en" sz="1600" b="1">
                <a:solidFill>
                  <a:srgbClr val="002060"/>
                </a:solidFill>
              </a:rPr>
              <a:t>Proses/kegiatan menggunakan input untuk menghasilkan output yang diinginkan</a:t>
            </a:r>
            <a:endParaRPr sz="1600"/>
          </a:p>
        </p:txBody>
      </p:sp>
      <p:sp>
        <p:nvSpPr>
          <p:cNvPr id="2766" name="Google Shape;2766;p249"/>
          <p:cNvSpPr/>
          <p:nvPr/>
        </p:nvSpPr>
        <p:spPr>
          <a:xfrm>
            <a:off x="8960735" y="4365321"/>
            <a:ext cx="3028000" cy="922000"/>
          </a:xfrm>
          <a:prstGeom prst="roundRect">
            <a:avLst>
              <a:gd name="adj" fmla="val 16667"/>
            </a:avLst>
          </a:prstGeom>
          <a:solidFill>
            <a:srgbClr val="FFC000">
              <a:alpha val="37650"/>
            </a:srgbClr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en" sz="1600" b="1">
                <a:solidFill>
                  <a:srgbClr val="002060"/>
                </a:solidFill>
              </a:rPr>
              <a:t>Apa yang dikerjakan</a:t>
            </a:r>
            <a:endParaRPr sz="1600"/>
          </a:p>
        </p:txBody>
      </p:sp>
      <p:sp>
        <p:nvSpPr>
          <p:cNvPr id="2767" name="Google Shape;2767;p249"/>
          <p:cNvSpPr/>
          <p:nvPr/>
        </p:nvSpPr>
        <p:spPr>
          <a:xfrm>
            <a:off x="203199" y="3573557"/>
            <a:ext cx="2162400" cy="553200"/>
          </a:xfrm>
          <a:prstGeom prst="roundRect">
            <a:avLst>
              <a:gd name="adj" fmla="val 16667"/>
            </a:avLst>
          </a:prstGeom>
          <a:solidFill>
            <a:srgbClr val="FFC000">
              <a:alpha val="21960"/>
            </a:srgbClr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en" sz="1600" b="1">
                <a:solidFill>
                  <a:srgbClr val="002060"/>
                </a:solidFill>
              </a:rPr>
              <a:t>OUTPUT / KELUARAN</a:t>
            </a:r>
            <a:endParaRPr sz="1600"/>
          </a:p>
        </p:txBody>
      </p:sp>
      <p:sp>
        <p:nvSpPr>
          <p:cNvPr id="2768" name="Google Shape;2768;p249"/>
          <p:cNvSpPr/>
          <p:nvPr/>
        </p:nvSpPr>
        <p:spPr>
          <a:xfrm>
            <a:off x="203199" y="4557675"/>
            <a:ext cx="2162400" cy="550400"/>
          </a:xfrm>
          <a:prstGeom prst="roundRect">
            <a:avLst>
              <a:gd name="adj" fmla="val 16667"/>
            </a:avLst>
          </a:prstGeom>
          <a:solidFill>
            <a:srgbClr val="FFC000">
              <a:alpha val="37650"/>
            </a:srgbClr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en" sz="1600" b="1">
                <a:solidFill>
                  <a:srgbClr val="002060"/>
                </a:solidFill>
              </a:rPr>
              <a:t>PROSES / KEGIATAN</a:t>
            </a:r>
            <a:endParaRPr sz="1600"/>
          </a:p>
        </p:txBody>
      </p:sp>
      <p:sp>
        <p:nvSpPr>
          <p:cNvPr id="2769" name="Google Shape;2769;p249"/>
          <p:cNvSpPr/>
          <p:nvPr/>
        </p:nvSpPr>
        <p:spPr>
          <a:xfrm>
            <a:off x="3553143" y="5429067"/>
            <a:ext cx="4325200" cy="7800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en" sz="1600" b="1">
                <a:solidFill>
                  <a:srgbClr val="002060"/>
                </a:solidFill>
              </a:rPr>
              <a:t>Sumber daya yang memberikan kontribusi dalam menghasilkan output</a:t>
            </a:r>
            <a:endParaRPr sz="1600"/>
          </a:p>
        </p:txBody>
      </p:sp>
      <p:sp>
        <p:nvSpPr>
          <p:cNvPr id="2770" name="Google Shape;2770;p249"/>
          <p:cNvSpPr/>
          <p:nvPr/>
        </p:nvSpPr>
        <p:spPr>
          <a:xfrm>
            <a:off x="8960735" y="5429067"/>
            <a:ext cx="3028000" cy="7800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en" sz="1600" b="1">
                <a:solidFill>
                  <a:srgbClr val="002060"/>
                </a:solidFill>
              </a:rPr>
              <a:t>Apa yang digunakan dalam bekerja (4M)</a:t>
            </a:r>
            <a:endParaRPr sz="1600"/>
          </a:p>
        </p:txBody>
      </p:sp>
      <p:sp>
        <p:nvSpPr>
          <p:cNvPr id="2771" name="Google Shape;2771;p249"/>
          <p:cNvSpPr/>
          <p:nvPr/>
        </p:nvSpPr>
        <p:spPr>
          <a:xfrm>
            <a:off x="203199" y="5553992"/>
            <a:ext cx="2162400" cy="5504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en" sz="1600" b="1">
                <a:solidFill>
                  <a:srgbClr val="002060"/>
                </a:solidFill>
              </a:rPr>
              <a:t>INPUT</a:t>
            </a:r>
            <a:endParaRPr sz="1600"/>
          </a:p>
        </p:txBody>
      </p:sp>
      <p:sp>
        <p:nvSpPr>
          <p:cNvPr id="2772" name="Google Shape;2772;p249"/>
          <p:cNvSpPr/>
          <p:nvPr/>
        </p:nvSpPr>
        <p:spPr>
          <a:xfrm>
            <a:off x="215515" y="647699"/>
            <a:ext cx="2197600" cy="5504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en" sz="1600" b="1">
                <a:solidFill>
                  <a:schemeClr val="lt1"/>
                </a:solidFill>
              </a:rPr>
              <a:t>PROBLEMS / NEEDS</a:t>
            </a:r>
            <a:endParaRPr sz="1600"/>
          </a:p>
        </p:txBody>
      </p:sp>
      <p:sp>
        <p:nvSpPr>
          <p:cNvPr id="2773" name="Google Shape;2773;p249"/>
          <p:cNvSpPr txBox="1"/>
          <p:nvPr/>
        </p:nvSpPr>
        <p:spPr>
          <a:xfrm>
            <a:off x="2723669" y="627767"/>
            <a:ext cx="92652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r>
              <a:rPr lang="en" sz="1600" b="1">
                <a:solidFill>
                  <a:srgbClr val="002060"/>
                </a:solidFill>
              </a:rPr>
              <a:t>Pendekatan ini mengaitkan antara kinerja yang ingin dicapai proses/aktivitas dan sumber daya (input) yang akan dilakukan oleh satuan pendidikan</a:t>
            </a:r>
            <a:endParaRPr sz="1600" b="1">
              <a:solidFill>
                <a:srgbClr val="002060"/>
              </a:solidFill>
            </a:endParaRPr>
          </a:p>
        </p:txBody>
      </p:sp>
      <p:sp>
        <p:nvSpPr>
          <p:cNvPr id="2774" name="Google Shape;2774;p249"/>
          <p:cNvSpPr/>
          <p:nvPr/>
        </p:nvSpPr>
        <p:spPr>
          <a:xfrm rot="8100000">
            <a:off x="2886315" y="1724797"/>
            <a:ext cx="231931" cy="246073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600">
              <a:solidFill>
                <a:schemeClr val="dk1"/>
              </a:solidFill>
            </a:endParaRPr>
          </a:p>
        </p:txBody>
      </p:sp>
      <p:sp>
        <p:nvSpPr>
          <p:cNvPr id="2775" name="Google Shape;2775;p249"/>
          <p:cNvSpPr/>
          <p:nvPr/>
        </p:nvSpPr>
        <p:spPr>
          <a:xfrm rot="8100000">
            <a:off x="2785069" y="1760099"/>
            <a:ext cx="165180" cy="175363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600">
              <a:solidFill>
                <a:schemeClr val="dk1"/>
              </a:solidFill>
            </a:endParaRPr>
          </a:p>
        </p:txBody>
      </p:sp>
      <p:sp>
        <p:nvSpPr>
          <p:cNvPr id="2776" name="Google Shape;2776;p249"/>
          <p:cNvSpPr/>
          <p:nvPr/>
        </p:nvSpPr>
        <p:spPr>
          <a:xfrm rot="8100000">
            <a:off x="2684709" y="1795953"/>
            <a:ext cx="97297" cy="103520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600">
              <a:solidFill>
                <a:schemeClr val="dk1"/>
              </a:solidFill>
            </a:endParaRPr>
          </a:p>
        </p:txBody>
      </p:sp>
      <p:sp>
        <p:nvSpPr>
          <p:cNvPr id="2777" name="Google Shape;2777;p249"/>
          <p:cNvSpPr/>
          <p:nvPr/>
        </p:nvSpPr>
        <p:spPr>
          <a:xfrm rot="8100000">
            <a:off x="2886315" y="2769309"/>
            <a:ext cx="231931" cy="246073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600">
              <a:solidFill>
                <a:schemeClr val="dk1"/>
              </a:solidFill>
            </a:endParaRPr>
          </a:p>
        </p:txBody>
      </p:sp>
      <p:sp>
        <p:nvSpPr>
          <p:cNvPr id="2778" name="Google Shape;2778;p249"/>
          <p:cNvSpPr/>
          <p:nvPr/>
        </p:nvSpPr>
        <p:spPr>
          <a:xfrm rot="8100000">
            <a:off x="2785069" y="2804612"/>
            <a:ext cx="165180" cy="175363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600">
              <a:solidFill>
                <a:schemeClr val="dk1"/>
              </a:solidFill>
            </a:endParaRPr>
          </a:p>
        </p:txBody>
      </p:sp>
      <p:sp>
        <p:nvSpPr>
          <p:cNvPr id="2779" name="Google Shape;2779;p249"/>
          <p:cNvSpPr/>
          <p:nvPr/>
        </p:nvSpPr>
        <p:spPr>
          <a:xfrm rot="8100000">
            <a:off x="2684709" y="2840467"/>
            <a:ext cx="97297" cy="103520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600">
              <a:solidFill>
                <a:schemeClr val="dk1"/>
              </a:solidFill>
            </a:endParaRPr>
          </a:p>
        </p:txBody>
      </p:sp>
      <p:sp>
        <p:nvSpPr>
          <p:cNvPr id="2780" name="Google Shape;2780;p249"/>
          <p:cNvSpPr/>
          <p:nvPr/>
        </p:nvSpPr>
        <p:spPr>
          <a:xfrm rot="8100000">
            <a:off x="2886315" y="3722276"/>
            <a:ext cx="231931" cy="246073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600">
              <a:solidFill>
                <a:schemeClr val="dk1"/>
              </a:solidFill>
            </a:endParaRPr>
          </a:p>
        </p:txBody>
      </p:sp>
      <p:sp>
        <p:nvSpPr>
          <p:cNvPr id="2781" name="Google Shape;2781;p249"/>
          <p:cNvSpPr/>
          <p:nvPr/>
        </p:nvSpPr>
        <p:spPr>
          <a:xfrm rot="8100000">
            <a:off x="2785069" y="3757579"/>
            <a:ext cx="165180" cy="175363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600">
              <a:solidFill>
                <a:schemeClr val="dk1"/>
              </a:solidFill>
            </a:endParaRPr>
          </a:p>
        </p:txBody>
      </p:sp>
      <p:sp>
        <p:nvSpPr>
          <p:cNvPr id="2782" name="Google Shape;2782;p249"/>
          <p:cNvSpPr/>
          <p:nvPr/>
        </p:nvSpPr>
        <p:spPr>
          <a:xfrm rot="8100000">
            <a:off x="2684709" y="3793432"/>
            <a:ext cx="97297" cy="103520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600">
              <a:solidFill>
                <a:schemeClr val="dk1"/>
              </a:solidFill>
            </a:endParaRPr>
          </a:p>
        </p:txBody>
      </p:sp>
      <p:sp>
        <p:nvSpPr>
          <p:cNvPr id="2783" name="Google Shape;2783;p249"/>
          <p:cNvSpPr/>
          <p:nvPr/>
        </p:nvSpPr>
        <p:spPr>
          <a:xfrm rot="8100000">
            <a:off x="2886315" y="4703281"/>
            <a:ext cx="231931" cy="246073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600">
              <a:solidFill>
                <a:schemeClr val="dk1"/>
              </a:solidFill>
            </a:endParaRPr>
          </a:p>
        </p:txBody>
      </p:sp>
      <p:sp>
        <p:nvSpPr>
          <p:cNvPr id="2784" name="Google Shape;2784;p249"/>
          <p:cNvSpPr/>
          <p:nvPr/>
        </p:nvSpPr>
        <p:spPr>
          <a:xfrm rot="8100000">
            <a:off x="2785069" y="4738583"/>
            <a:ext cx="165180" cy="175363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600">
              <a:solidFill>
                <a:schemeClr val="dk1"/>
              </a:solidFill>
            </a:endParaRPr>
          </a:p>
        </p:txBody>
      </p:sp>
      <p:sp>
        <p:nvSpPr>
          <p:cNvPr id="2785" name="Google Shape;2785;p249"/>
          <p:cNvSpPr/>
          <p:nvPr/>
        </p:nvSpPr>
        <p:spPr>
          <a:xfrm rot="8100000">
            <a:off x="2684709" y="4774437"/>
            <a:ext cx="97297" cy="103520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600">
              <a:solidFill>
                <a:schemeClr val="dk1"/>
              </a:solidFill>
            </a:endParaRPr>
          </a:p>
        </p:txBody>
      </p:sp>
      <p:sp>
        <p:nvSpPr>
          <p:cNvPr id="2786" name="Google Shape;2786;p249"/>
          <p:cNvSpPr/>
          <p:nvPr/>
        </p:nvSpPr>
        <p:spPr>
          <a:xfrm rot="8100000">
            <a:off x="2886315" y="5696110"/>
            <a:ext cx="231931" cy="246073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600">
              <a:solidFill>
                <a:schemeClr val="dk1"/>
              </a:solidFill>
            </a:endParaRPr>
          </a:p>
        </p:txBody>
      </p:sp>
      <p:sp>
        <p:nvSpPr>
          <p:cNvPr id="2787" name="Google Shape;2787;p249"/>
          <p:cNvSpPr/>
          <p:nvPr/>
        </p:nvSpPr>
        <p:spPr>
          <a:xfrm rot="8100000">
            <a:off x="2785069" y="5731412"/>
            <a:ext cx="165180" cy="175363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600">
              <a:solidFill>
                <a:schemeClr val="dk1"/>
              </a:solidFill>
            </a:endParaRPr>
          </a:p>
        </p:txBody>
      </p:sp>
      <p:sp>
        <p:nvSpPr>
          <p:cNvPr id="2788" name="Google Shape;2788;p249"/>
          <p:cNvSpPr/>
          <p:nvPr/>
        </p:nvSpPr>
        <p:spPr>
          <a:xfrm rot="8100000">
            <a:off x="2684709" y="5767267"/>
            <a:ext cx="97297" cy="103520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600">
              <a:solidFill>
                <a:schemeClr val="dk1"/>
              </a:solidFill>
            </a:endParaRPr>
          </a:p>
        </p:txBody>
      </p:sp>
      <p:grpSp>
        <p:nvGrpSpPr>
          <p:cNvPr id="2789" name="Google Shape;2789;p249"/>
          <p:cNvGrpSpPr/>
          <p:nvPr/>
        </p:nvGrpSpPr>
        <p:grpSpPr>
          <a:xfrm>
            <a:off x="1131721" y="1206169"/>
            <a:ext cx="305700" cy="368236"/>
            <a:chOff x="1131720" y="1206168"/>
            <a:chExt cx="305700" cy="368236"/>
          </a:xfrm>
        </p:grpSpPr>
        <p:sp>
          <p:nvSpPr>
            <p:cNvPr id="2790" name="Google Shape;2790;p249"/>
            <p:cNvSpPr/>
            <p:nvPr/>
          </p:nvSpPr>
          <p:spPr>
            <a:xfrm rot="-8100000">
              <a:off x="1179776" y="1310185"/>
              <a:ext cx="209586" cy="222739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600">
                <a:solidFill>
                  <a:schemeClr val="dk1"/>
                </a:solidFill>
              </a:endParaRPr>
            </a:p>
          </p:txBody>
        </p:sp>
        <p:sp>
          <p:nvSpPr>
            <p:cNvPr id="2791" name="Google Shape;2791;p249"/>
            <p:cNvSpPr/>
            <p:nvPr/>
          </p:nvSpPr>
          <p:spPr>
            <a:xfrm rot="-8100000">
              <a:off x="1219818" y="1231788"/>
              <a:ext cx="129401" cy="137462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600">
                <a:solidFill>
                  <a:schemeClr val="dk1"/>
                </a:solidFill>
              </a:endParaRPr>
            </a:p>
          </p:txBody>
        </p:sp>
      </p:grpSp>
      <p:grpSp>
        <p:nvGrpSpPr>
          <p:cNvPr id="2792" name="Google Shape;2792;p249"/>
          <p:cNvGrpSpPr/>
          <p:nvPr/>
        </p:nvGrpSpPr>
        <p:grpSpPr>
          <a:xfrm>
            <a:off x="1131721" y="2179258"/>
            <a:ext cx="305700" cy="368236"/>
            <a:chOff x="1131720" y="2179257"/>
            <a:chExt cx="305700" cy="368236"/>
          </a:xfrm>
        </p:grpSpPr>
        <p:sp>
          <p:nvSpPr>
            <p:cNvPr id="2793" name="Google Shape;2793;p249"/>
            <p:cNvSpPr/>
            <p:nvPr/>
          </p:nvSpPr>
          <p:spPr>
            <a:xfrm rot="-8100000">
              <a:off x="1179776" y="2283274"/>
              <a:ext cx="209586" cy="222739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600">
                <a:solidFill>
                  <a:schemeClr val="dk1"/>
                </a:solidFill>
              </a:endParaRPr>
            </a:p>
          </p:txBody>
        </p:sp>
        <p:sp>
          <p:nvSpPr>
            <p:cNvPr id="2794" name="Google Shape;2794;p249"/>
            <p:cNvSpPr/>
            <p:nvPr/>
          </p:nvSpPr>
          <p:spPr>
            <a:xfrm rot="-8100000">
              <a:off x="1219818" y="2204877"/>
              <a:ext cx="129401" cy="137462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600">
                <a:solidFill>
                  <a:schemeClr val="dk1"/>
                </a:solidFill>
              </a:endParaRPr>
            </a:p>
          </p:txBody>
        </p:sp>
      </p:grpSp>
      <p:sp>
        <p:nvSpPr>
          <p:cNvPr id="2795" name="Google Shape;2795;p249"/>
          <p:cNvSpPr/>
          <p:nvPr/>
        </p:nvSpPr>
        <p:spPr>
          <a:xfrm rot="8100000">
            <a:off x="8389087" y="1724796"/>
            <a:ext cx="231931" cy="246073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600">
              <a:solidFill>
                <a:schemeClr val="dk1"/>
              </a:solidFill>
            </a:endParaRPr>
          </a:p>
        </p:txBody>
      </p:sp>
      <p:sp>
        <p:nvSpPr>
          <p:cNvPr id="2796" name="Google Shape;2796;p249"/>
          <p:cNvSpPr/>
          <p:nvPr/>
        </p:nvSpPr>
        <p:spPr>
          <a:xfrm rot="8100000">
            <a:off x="8287839" y="1760099"/>
            <a:ext cx="165180" cy="175363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600">
              <a:solidFill>
                <a:schemeClr val="dk1"/>
              </a:solidFill>
            </a:endParaRPr>
          </a:p>
        </p:txBody>
      </p:sp>
      <p:sp>
        <p:nvSpPr>
          <p:cNvPr id="2797" name="Google Shape;2797;p249"/>
          <p:cNvSpPr/>
          <p:nvPr/>
        </p:nvSpPr>
        <p:spPr>
          <a:xfrm rot="8100000">
            <a:off x="8187480" y="1795952"/>
            <a:ext cx="97297" cy="103520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600">
              <a:solidFill>
                <a:schemeClr val="dk1"/>
              </a:solidFill>
            </a:endParaRPr>
          </a:p>
        </p:txBody>
      </p:sp>
      <p:sp>
        <p:nvSpPr>
          <p:cNvPr id="2798" name="Google Shape;2798;p249"/>
          <p:cNvSpPr/>
          <p:nvPr/>
        </p:nvSpPr>
        <p:spPr>
          <a:xfrm rot="8100000">
            <a:off x="8389087" y="2769309"/>
            <a:ext cx="231931" cy="246073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600">
              <a:solidFill>
                <a:schemeClr val="dk1"/>
              </a:solidFill>
            </a:endParaRPr>
          </a:p>
        </p:txBody>
      </p:sp>
      <p:sp>
        <p:nvSpPr>
          <p:cNvPr id="2799" name="Google Shape;2799;p249"/>
          <p:cNvSpPr/>
          <p:nvPr/>
        </p:nvSpPr>
        <p:spPr>
          <a:xfrm rot="8100000">
            <a:off x="8287839" y="2804611"/>
            <a:ext cx="165180" cy="175363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600">
              <a:solidFill>
                <a:schemeClr val="dk1"/>
              </a:solidFill>
            </a:endParaRPr>
          </a:p>
        </p:txBody>
      </p:sp>
      <p:sp>
        <p:nvSpPr>
          <p:cNvPr id="2800" name="Google Shape;2800;p249"/>
          <p:cNvSpPr/>
          <p:nvPr/>
        </p:nvSpPr>
        <p:spPr>
          <a:xfrm rot="8100000">
            <a:off x="8187480" y="2840465"/>
            <a:ext cx="97297" cy="103520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600">
              <a:solidFill>
                <a:schemeClr val="dk1"/>
              </a:solidFill>
            </a:endParaRPr>
          </a:p>
        </p:txBody>
      </p:sp>
      <p:sp>
        <p:nvSpPr>
          <p:cNvPr id="2801" name="Google Shape;2801;p249"/>
          <p:cNvSpPr/>
          <p:nvPr/>
        </p:nvSpPr>
        <p:spPr>
          <a:xfrm rot="8100000">
            <a:off x="8389087" y="3722274"/>
            <a:ext cx="231931" cy="246073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600">
              <a:solidFill>
                <a:schemeClr val="dk1"/>
              </a:solidFill>
            </a:endParaRPr>
          </a:p>
        </p:txBody>
      </p:sp>
      <p:sp>
        <p:nvSpPr>
          <p:cNvPr id="2802" name="Google Shape;2802;p249"/>
          <p:cNvSpPr/>
          <p:nvPr/>
        </p:nvSpPr>
        <p:spPr>
          <a:xfrm rot="8100000">
            <a:off x="8287839" y="3757577"/>
            <a:ext cx="165180" cy="175363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600">
              <a:solidFill>
                <a:schemeClr val="dk1"/>
              </a:solidFill>
            </a:endParaRPr>
          </a:p>
        </p:txBody>
      </p:sp>
      <p:sp>
        <p:nvSpPr>
          <p:cNvPr id="2803" name="Google Shape;2803;p249"/>
          <p:cNvSpPr/>
          <p:nvPr/>
        </p:nvSpPr>
        <p:spPr>
          <a:xfrm rot="8100000">
            <a:off x="8187480" y="3793432"/>
            <a:ext cx="97297" cy="103520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600">
              <a:solidFill>
                <a:schemeClr val="dk1"/>
              </a:solidFill>
            </a:endParaRPr>
          </a:p>
        </p:txBody>
      </p:sp>
      <p:sp>
        <p:nvSpPr>
          <p:cNvPr id="2804" name="Google Shape;2804;p249"/>
          <p:cNvSpPr/>
          <p:nvPr/>
        </p:nvSpPr>
        <p:spPr>
          <a:xfrm rot="8100000">
            <a:off x="8389087" y="4703280"/>
            <a:ext cx="231931" cy="246073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600">
              <a:solidFill>
                <a:schemeClr val="dk1"/>
              </a:solidFill>
            </a:endParaRPr>
          </a:p>
        </p:txBody>
      </p:sp>
      <p:sp>
        <p:nvSpPr>
          <p:cNvPr id="2805" name="Google Shape;2805;p249"/>
          <p:cNvSpPr/>
          <p:nvPr/>
        </p:nvSpPr>
        <p:spPr>
          <a:xfrm rot="8100000">
            <a:off x="8287839" y="4738583"/>
            <a:ext cx="165180" cy="175363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600">
              <a:solidFill>
                <a:schemeClr val="dk1"/>
              </a:solidFill>
            </a:endParaRPr>
          </a:p>
        </p:txBody>
      </p:sp>
      <p:sp>
        <p:nvSpPr>
          <p:cNvPr id="2806" name="Google Shape;2806;p249"/>
          <p:cNvSpPr/>
          <p:nvPr/>
        </p:nvSpPr>
        <p:spPr>
          <a:xfrm rot="8100000">
            <a:off x="8187480" y="4774436"/>
            <a:ext cx="97297" cy="103520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600">
              <a:solidFill>
                <a:schemeClr val="dk1"/>
              </a:solidFill>
            </a:endParaRPr>
          </a:p>
        </p:txBody>
      </p:sp>
      <p:sp>
        <p:nvSpPr>
          <p:cNvPr id="2807" name="Google Shape;2807;p249"/>
          <p:cNvSpPr/>
          <p:nvPr/>
        </p:nvSpPr>
        <p:spPr>
          <a:xfrm rot="8100000">
            <a:off x="8389087" y="5696109"/>
            <a:ext cx="231931" cy="246073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600">
              <a:solidFill>
                <a:schemeClr val="dk1"/>
              </a:solidFill>
            </a:endParaRPr>
          </a:p>
        </p:txBody>
      </p:sp>
      <p:sp>
        <p:nvSpPr>
          <p:cNvPr id="2808" name="Google Shape;2808;p249"/>
          <p:cNvSpPr/>
          <p:nvPr/>
        </p:nvSpPr>
        <p:spPr>
          <a:xfrm rot="8100000">
            <a:off x="8287839" y="5731412"/>
            <a:ext cx="165180" cy="175363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600">
              <a:solidFill>
                <a:schemeClr val="dk1"/>
              </a:solidFill>
            </a:endParaRPr>
          </a:p>
        </p:txBody>
      </p:sp>
      <p:sp>
        <p:nvSpPr>
          <p:cNvPr id="2809" name="Google Shape;2809;p249"/>
          <p:cNvSpPr/>
          <p:nvPr/>
        </p:nvSpPr>
        <p:spPr>
          <a:xfrm rot="8100000">
            <a:off x="8187480" y="5767265"/>
            <a:ext cx="97297" cy="103520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600">
              <a:solidFill>
                <a:schemeClr val="dk1"/>
              </a:solidFill>
            </a:endParaRPr>
          </a:p>
        </p:txBody>
      </p:sp>
      <p:grpSp>
        <p:nvGrpSpPr>
          <p:cNvPr id="2810" name="Google Shape;2810;p249"/>
          <p:cNvGrpSpPr/>
          <p:nvPr/>
        </p:nvGrpSpPr>
        <p:grpSpPr>
          <a:xfrm>
            <a:off x="1131537" y="3173258"/>
            <a:ext cx="305700" cy="368236"/>
            <a:chOff x="1131720" y="2179257"/>
            <a:chExt cx="305700" cy="368236"/>
          </a:xfrm>
        </p:grpSpPr>
        <p:sp>
          <p:nvSpPr>
            <p:cNvPr id="2811" name="Google Shape;2811;p249"/>
            <p:cNvSpPr/>
            <p:nvPr/>
          </p:nvSpPr>
          <p:spPr>
            <a:xfrm rot="-8100000">
              <a:off x="1179776" y="2283274"/>
              <a:ext cx="209586" cy="222739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600">
                <a:solidFill>
                  <a:schemeClr val="dk1"/>
                </a:solidFill>
              </a:endParaRPr>
            </a:p>
          </p:txBody>
        </p:sp>
        <p:sp>
          <p:nvSpPr>
            <p:cNvPr id="2812" name="Google Shape;2812;p249"/>
            <p:cNvSpPr/>
            <p:nvPr/>
          </p:nvSpPr>
          <p:spPr>
            <a:xfrm rot="-8100000">
              <a:off x="1219818" y="2204877"/>
              <a:ext cx="129401" cy="137462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600">
                <a:solidFill>
                  <a:schemeClr val="dk1"/>
                </a:solidFill>
              </a:endParaRPr>
            </a:p>
          </p:txBody>
        </p:sp>
      </p:grpSp>
      <p:grpSp>
        <p:nvGrpSpPr>
          <p:cNvPr id="2813" name="Google Shape;2813;p249"/>
          <p:cNvGrpSpPr/>
          <p:nvPr/>
        </p:nvGrpSpPr>
        <p:grpSpPr>
          <a:xfrm>
            <a:off x="1161454" y="4163475"/>
            <a:ext cx="305700" cy="368236"/>
            <a:chOff x="1131720" y="2179257"/>
            <a:chExt cx="305700" cy="368236"/>
          </a:xfrm>
        </p:grpSpPr>
        <p:sp>
          <p:nvSpPr>
            <p:cNvPr id="2814" name="Google Shape;2814;p249"/>
            <p:cNvSpPr/>
            <p:nvPr/>
          </p:nvSpPr>
          <p:spPr>
            <a:xfrm rot="-8100000">
              <a:off x="1179776" y="2283274"/>
              <a:ext cx="209586" cy="222739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600">
                <a:solidFill>
                  <a:schemeClr val="dk1"/>
                </a:solidFill>
              </a:endParaRPr>
            </a:p>
          </p:txBody>
        </p:sp>
        <p:sp>
          <p:nvSpPr>
            <p:cNvPr id="2815" name="Google Shape;2815;p249"/>
            <p:cNvSpPr/>
            <p:nvPr/>
          </p:nvSpPr>
          <p:spPr>
            <a:xfrm rot="-8100000">
              <a:off x="1219818" y="2204877"/>
              <a:ext cx="129401" cy="137462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600">
                <a:solidFill>
                  <a:schemeClr val="dk1"/>
                </a:solidFill>
              </a:endParaRPr>
            </a:p>
          </p:txBody>
        </p:sp>
      </p:grpSp>
      <p:grpSp>
        <p:nvGrpSpPr>
          <p:cNvPr id="2816" name="Google Shape;2816;p249"/>
          <p:cNvGrpSpPr/>
          <p:nvPr/>
        </p:nvGrpSpPr>
        <p:grpSpPr>
          <a:xfrm>
            <a:off x="1145319" y="5153682"/>
            <a:ext cx="337981" cy="368236"/>
            <a:chOff x="1131720" y="2179257"/>
            <a:chExt cx="305700" cy="368236"/>
          </a:xfrm>
        </p:grpSpPr>
        <p:sp>
          <p:nvSpPr>
            <p:cNvPr id="2817" name="Google Shape;2817;p249"/>
            <p:cNvSpPr/>
            <p:nvPr/>
          </p:nvSpPr>
          <p:spPr>
            <a:xfrm rot="-8100000">
              <a:off x="1179776" y="2283274"/>
              <a:ext cx="209586" cy="222739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600">
                <a:solidFill>
                  <a:schemeClr val="dk1"/>
                </a:solidFill>
              </a:endParaRPr>
            </a:p>
          </p:txBody>
        </p:sp>
        <p:sp>
          <p:nvSpPr>
            <p:cNvPr id="2818" name="Google Shape;2818;p249"/>
            <p:cNvSpPr/>
            <p:nvPr/>
          </p:nvSpPr>
          <p:spPr>
            <a:xfrm rot="-8100000">
              <a:off x="1219818" y="2204877"/>
              <a:ext cx="129401" cy="137462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600"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2" name="Google Shape;2852;p252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6</a:t>
            </a:fld>
            <a:endParaRPr/>
          </a:p>
        </p:txBody>
      </p:sp>
      <p:sp>
        <p:nvSpPr>
          <p:cNvPr id="2853" name="Google Shape;2853;p252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7064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Target dari tujuan harus spesifik, terukur, dapat dicapai, relevan dan memiliki lini masa mengikuti kaidah SMART</a:t>
            </a:r>
            <a:endParaRPr/>
          </a:p>
        </p:txBody>
      </p:sp>
      <p:graphicFrame>
        <p:nvGraphicFramePr>
          <p:cNvPr id="2854" name="Google Shape;2854;p252"/>
          <p:cNvGraphicFramePr/>
          <p:nvPr/>
        </p:nvGraphicFramePr>
        <p:xfrm>
          <a:off x="203201" y="793751"/>
          <a:ext cx="11785566" cy="556800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2348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507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13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lt1"/>
                          </a:solidFill>
                        </a:rPr>
                        <a:t>Specific</a:t>
                      </a:r>
                      <a:endParaRPr sz="2000" b="1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lt1"/>
                          </a:solidFill>
                        </a:rPr>
                        <a:t>Spesifik</a:t>
                      </a:r>
                      <a:endParaRPr sz="2000" b="1">
                        <a:solidFill>
                          <a:schemeClr val="lt1"/>
                        </a:solidFill>
                      </a:endParaRPr>
                    </a:p>
                  </a:txBody>
                  <a:tcPr marL="180000" marR="180000" marT="252000" marB="252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002060"/>
                          </a:solidFill>
                        </a:rPr>
                        <a:t>R</a:t>
                      </a:r>
                      <a:r>
                        <a:rPr lang="en" sz="2000" b="0" i="0" u="none" strike="noStrike" cap="none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inci menggambarkan apa yang ingin kita raih</a:t>
                      </a:r>
                      <a:endParaRPr sz="2000">
                        <a:solidFill>
                          <a:srgbClr val="002060"/>
                        </a:solidFill>
                      </a:endParaRPr>
                    </a:p>
                  </a:txBody>
                  <a:tcPr marL="180000" marR="180000" marT="252000" marB="252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3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lt1"/>
                          </a:solidFill>
                        </a:rPr>
                        <a:t>Measurable</a:t>
                      </a:r>
                      <a:endParaRPr sz="2000" b="1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lt1"/>
                          </a:solidFill>
                        </a:rPr>
                        <a:t>Terukur</a:t>
                      </a:r>
                      <a:endParaRPr sz="2000" b="1">
                        <a:solidFill>
                          <a:schemeClr val="lt1"/>
                        </a:solidFill>
                      </a:endParaRPr>
                    </a:p>
                  </a:txBody>
                  <a:tcPr marL="180000" marR="180000" marT="252000" marB="252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0" i="0" u="none" strike="noStrike" cap="none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Ukuran yang dicantumkan bisa berupa volume, rupiah, persentase, atau angka nominal.</a:t>
                      </a:r>
                      <a:endParaRPr sz="2000">
                        <a:solidFill>
                          <a:srgbClr val="002060"/>
                        </a:solidFill>
                      </a:endParaRPr>
                    </a:p>
                  </a:txBody>
                  <a:tcPr marL="180000" marR="180000" marT="252000" marB="252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3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lt1"/>
                          </a:solidFill>
                        </a:rPr>
                        <a:t>Achievable</a:t>
                      </a:r>
                      <a:endParaRPr sz="2000" b="1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lt1"/>
                          </a:solidFill>
                        </a:rPr>
                        <a:t>Dapat Dicapai</a:t>
                      </a:r>
                      <a:endParaRPr sz="2000" b="1">
                        <a:solidFill>
                          <a:schemeClr val="lt1"/>
                        </a:solidFill>
                      </a:endParaRPr>
                    </a:p>
                  </a:txBody>
                  <a:tcPr marL="180000" marR="180000" marT="252000" marB="252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002060"/>
                          </a:solidFill>
                        </a:rPr>
                        <a:t>T</a:t>
                      </a:r>
                      <a:r>
                        <a:rPr lang="en" sz="2000" b="0" i="0" u="none" strike="noStrike" cap="none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arget yang ditetapkan masih bisa dicapai dengan dukungan sumber daya yang tersedia</a:t>
                      </a:r>
                      <a:endParaRPr sz="2000">
                        <a:solidFill>
                          <a:srgbClr val="002060"/>
                        </a:solidFill>
                      </a:endParaRPr>
                    </a:p>
                  </a:txBody>
                  <a:tcPr marL="180000" marR="180000" marT="252000" marB="252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3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lt1"/>
                          </a:solidFill>
                        </a:rPr>
                        <a:t>Relevant</a:t>
                      </a:r>
                      <a:endParaRPr sz="2000" b="1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lt1"/>
                          </a:solidFill>
                        </a:rPr>
                        <a:t>Relevan</a:t>
                      </a:r>
                      <a:endParaRPr sz="2000" b="1">
                        <a:solidFill>
                          <a:schemeClr val="lt1"/>
                        </a:solidFill>
                      </a:endParaRPr>
                    </a:p>
                  </a:txBody>
                  <a:tcPr marL="180000" marR="180000" marT="252000" marB="252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002060"/>
                          </a:solidFill>
                        </a:rPr>
                        <a:t>B</a:t>
                      </a:r>
                      <a:r>
                        <a:rPr lang="en" sz="2000" b="0" i="0" u="none" strike="noStrike" cap="none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ersifat relevan dengan tugas pokok dan tanggungjawab yang diemban </a:t>
                      </a:r>
                      <a:endParaRPr sz="2000">
                        <a:solidFill>
                          <a:srgbClr val="002060"/>
                        </a:solidFill>
                      </a:endParaRPr>
                    </a:p>
                  </a:txBody>
                  <a:tcPr marL="180000" marR="180000" marT="252000" marB="252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13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lt1"/>
                          </a:solidFill>
                        </a:rPr>
                        <a:t>Time - bound</a:t>
                      </a:r>
                      <a:endParaRPr sz="2000" b="1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lt1"/>
                          </a:solidFill>
                        </a:rPr>
                        <a:t>Target Waktu</a:t>
                      </a:r>
                      <a:endParaRPr sz="2000" b="1">
                        <a:solidFill>
                          <a:schemeClr val="lt1"/>
                        </a:solidFill>
                      </a:endParaRPr>
                    </a:p>
                  </a:txBody>
                  <a:tcPr marL="180000" marR="180000" marT="252000" marB="252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002060"/>
                          </a:solidFill>
                        </a:rPr>
                        <a:t>M</a:t>
                      </a:r>
                      <a:r>
                        <a:rPr lang="en" sz="2000" b="0" i="0" u="none" strike="noStrike" cap="none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emiliki target waktu yang jelas.</a:t>
                      </a:r>
                      <a:endParaRPr sz="2000">
                        <a:solidFill>
                          <a:srgbClr val="002060"/>
                        </a:solidFill>
                      </a:endParaRPr>
                    </a:p>
                  </a:txBody>
                  <a:tcPr marL="180000" marR="180000" marT="252000" marB="252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9" name="Google Shape;2829;p251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7</a:t>
            </a:fld>
            <a:endParaRPr/>
          </a:p>
        </p:txBody>
      </p:sp>
      <p:sp>
        <p:nvSpPr>
          <p:cNvPr id="2830" name="Google Shape;2830;p25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Berikut contoh tujuan dan indikator keberhasilan yang akan dicapai</a:t>
            </a:r>
            <a:endParaRPr/>
          </a:p>
        </p:txBody>
      </p:sp>
      <p:sp>
        <p:nvSpPr>
          <p:cNvPr id="2831" name="Google Shape;2831;p251"/>
          <p:cNvSpPr txBox="1"/>
          <p:nvPr/>
        </p:nvSpPr>
        <p:spPr>
          <a:xfrm>
            <a:off x="9134367" y="2234232"/>
            <a:ext cx="2804800" cy="540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en" sz="1867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Jangka Panjang</a:t>
            </a:r>
            <a:endParaRPr sz="1867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2" name="Google Shape;2832;p251"/>
          <p:cNvSpPr txBox="1"/>
          <p:nvPr/>
        </p:nvSpPr>
        <p:spPr>
          <a:xfrm>
            <a:off x="9134367" y="3321731"/>
            <a:ext cx="2804800" cy="540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>
              <a:buClr>
                <a:srgbClr val="002060"/>
              </a:buClr>
              <a:buSzPts val="1400"/>
            </a:pPr>
            <a:r>
              <a:rPr lang="en" sz="1867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Jangka Menengah</a:t>
            </a:r>
            <a:endParaRPr sz="1867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3" name="Google Shape;2833;p251"/>
          <p:cNvSpPr txBox="1"/>
          <p:nvPr/>
        </p:nvSpPr>
        <p:spPr>
          <a:xfrm>
            <a:off x="9134367" y="4756867"/>
            <a:ext cx="2804800" cy="540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en" sz="1867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Jangka pendek</a:t>
            </a:r>
            <a:endParaRPr sz="1867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834" name="Google Shape;2834;p251"/>
          <p:cNvGraphicFramePr/>
          <p:nvPr/>
        </p:nvGraphicFramePr>
        <p:xfrm>
          <a:off x="252911" y="1454788"/>
          <a:ext cx="8021734" cy="451008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65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82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828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184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lt1"/>
                        </a:solidFill>
                      </a:endParaRPr>
                    </a:p>
                  </a:txBody>
                  <a:tcPr marL="180000" marR="180000" marT="144000" marB="144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lt1"/>
                          </a:solidFill>
                        </a:rPr>
                        <a:t>Tujuan </a:t>
                      </a:r>
                      <a:endParaRPr sz="1500"/>
                    </a:p>
                  </a:txBody>
                  <a:tcPr marL="180000" marR="180000" marT="144000" marB="144000">
                    <a:lnL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lt1"/>
                          </a:solidFill>
                        </a:rPr>
                        <a:t>Indikator </a:t>
                      </a:r>
                      <a:r>
                        <a:rPr lang="en" sz="1600"/>
                        <a:t>Keberhasilan</a:t>
                      </a:r>
                      <a:endParaRPr sz="1500"/>
                    </a:p>
                  </a:txBody>
                  <a:tcPr marL="180000" marR="180000" marT="144000" marB="144000">
                    <a:lnL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968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" sz="2000" b="1">
                          <a:solidFill>
                            <a:schemeClr val="lt1"/>
                          </a:solidFill>
                        </a:rPr>
                        <a:t>Dampak</a:t>
                      </a:r>
                      <a:endParaRPr sz="2000" b="1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216000" marB="216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Meningkatnya rata - rata capaian nilai literasi siswa</a:t>
                      </a:r>
                      <a:endParaRPr sz="1500"/>
                    </a:p>
                  </a:txBody>
                  <a:tcPr marL="180000" marR="180000" marT="216000" marB="216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</a:rPr>
                        <a:t>Nilai Literasi (AN) minimal 75</a:t>
                      </a:r>
                      <a:endParaRPr sz="1500"/>
                    </a:p>
                  </a:txBody>
                  <a:tcPr marL="180000" marR="180000" marT="216000" marB="216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736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lt1"/>
                          </a:solidFill>
                        </a:rPr>
                        <a:t>Hasil</a:t>
                      </a:r>
                      <a:endParaRPr sz="1500"/>
                    </a:p>
                  </a:txBody>
                  <a:tcPr marL="180000" marR="180000" marT="216000" marB="216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Siswa memiliki Budaya Baca dan melek TIK</a:t>
                      </a:r>
                      <a:endParaRPr sz="1500"/>
                    </a:p>
                  </a:txBody>
                  <a:tcPr marL="180000" marR="180000" marT="216000" marB="216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</a:rPr>
                        <a:t>% siswa mengakses perpustakaan</a:t>
                      </a:r>
                      <a:endParaRPr sz="160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200"/>
                        <a:buFont typeface="Calibri"/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</a:rPr>
                        <a:t>Terbentuknya komunitas membaca dengan jumlah anggota % siswa</a:t>
                      </a:r>
                      <a:endParaRPr sz="1500"/>
                    </a:p>
                  </a:txBody>
                  <a:tcPr marL="180000" marR="180000" marT="216000" marB="216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51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lt1"/>
                          </a:solidFill>
                        </a:rPr>
                        <a:t>Keluaran</a:t>
                      </a:r>
                      <a:endParaRPr sz="2000" b="1">
                        <a:solidFill>
                          <a:schemeClr val="lt1"/>
                        </a:solidFill>
                      </a:endParaRPr>
                    </a:p>
                  </a:txBody>
                  <a:tcPr marL="180000" marR="180000" marT="216000" marB="216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Sekolah menerapkan Pembelajaran yang mendorong kemampuan literasi siswa (membaca buku di perpustakaan, mengakses internet, dll)</a:t>
                      </a:r>
                      <a:endParaRPr sz="1500"/>
                    </a:p>
                  </a:txBody>
                  <a:tcPr marL="180000" marR="180000" marT="216000" marB="216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</a:rPr>
                        <a:t>Seluruh guru menerapkan pembelajaran yang mendorong kemampuan literasi siswa</a:t>
                      </a:r>
                      <a:endParaRPr sz="160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600">
                        <a:solidFill>
                          <a:srgbClr val="002060"/>
                        </a:solidFill>
                      </a:endParaRPr>
                    </a:p>
                  </a:txBody>
                  <a:tcPr marL="180000" marR="180000" marT="216000" marB="216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835" name="Google Shape;2835;p251"/>
          <p:cNvGrpSpPr/>
          <p:nvPr/>
        </p:nvGrpSpPr>
        <p:grpSpPr>
          <a:xfrm rot="10800000">
            <a:off x="8527455" y="2335593"/>
            <a:ext cx="509123" cy="337800"/>
            <a:chOff x="2662157" y="1678832"/>
            <a:chExt cx="509123" cy="337800"/>
          </a:xfrm>
        </p:grpSpPr>
        <p:sp>
          <p:nvSpPr>
            <p:cNvPr id="2836" name="Google Shape;2836;p251"/>
            <p:cNvSpPr/>
            <p:nvPr/>
          </p:nvSpPr>
          <p:spPr>
            <a:xfrm rot="8100000">
              <a:off x="2886556" y="1724696"/>
              <a:ext cx="231648" cy="246073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7" name="Google Shape;2837;p251"/>
            <p:cNvSpPr/>
            <p:nvPr/>
          </p:nvSpPr>
          <p:spPr>
            <a:xfrm rot="8100000">
              <a:off x="2785239" y="1760170"/>
              <a:ext cx="165039" cy="175221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8" name="Google Shape;2838;p251"/>
            <p:cNvSpPr/>
            <p:nvPr/>
          </p:nvSpPr>
          <p:spPr>
            <a:xfrm rot="8100000">
              <a:off x="2684467" y="1796053"/>
              <a:ext cx="97581" cy="103520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39" name="Google Shape;2839;p251"/>
          <p:cNvGrpSpPr/>
          <p:nvPr/>
        </p:nvGrpSpPr>
        <p:grpSpPr>
          <a:xfrm rot="10800000">
            <a:off x="8527455" y="3423095"/>
            <a:ext cx="509123" cy="337800"/>
            <a:chOff x="2662157" y="1678832"/>
            <a:chExt cx="509123" cy="337800"/>
          </a:xfrm>
        </p:grpSpPr>
        <p:sp>
          <p:nvSpPr>
            <p:cNvPr id="2840" name="Google Shape;2840;p251"/>
            <p:cNvSpPr/>
            <p:nvPr/>
          </p:nvSpPr>
          <p:spPr>
            <a:xfrm rot="8100000">
              <a:off x="2886556" y="1724696"/>
              <a:ext cx="231648" cy="246073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1" name="Google Shape;2841;p251"/>
            <p:cNvSpPr/>
            <p:nvPr/>
          </p:nvSpPr>
          <p:spPr>
            <a:xfrm rot="8100000">
              <a:off x="2785239" y="1760170"/>
              <a:ext cx="165039" cy="175221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2" name="Google Shape;2842;p251"/>
            <p:cNvSpPr/>
            <p:nvPr/>
          </p:nvSpPr>
          <p:spPr>
            <a:xfrm rot="8100000">
              <a:off x="2684467" y="1796053"/>
              <a:ext cx="97581" cy="103520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43" name="Google Shape;2843;p251"/>
          <p:cNvGrpSpPr/>
          <p:nvPr/>
        </p:nvGrpSpPr>
        <p:grpSpPr>
          <a:xfrm rot="10800000">
            <a:off x="8527455" y="4858229"/>
            <a:ext cx="509123" cy="337800"/>
            <a:chOff x="2662157" y="1678832"/>
            <a:chExt cx="509123" cy="337800"/>
          </a:xfrm>
        </p:grpSpPr>
        <p:sp>
          <p:nvSpPr>
            <p:cNvPr id="2844" name="Google Shape;2844;p251"/>
            <p:cNvSpPr/>
            <p:nvPr/>
          </p:nvSpPr>
          <p:spPr>
            <a:xfrm rot="8100000">
              <a:off x="2886556" y="1724696"/>
              <a:ext cx="231648" cy="246073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5" name="Google Shape;2845;p251"/>
            <p:cNvSpPr/>
            <p:nvPr/>
          </p:nvSpPr>
          <p:spPr>
            <a:xfrm rot="8100000">
              <a:off x="2785239" y="1760170"/>
              <a:ext cx="165039" cy="175221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6" name="Google Shape;2846;p251"/>
            <p:cNvSpPr/>
            <p:nvPr/>
          </p:nvSpPr>
          <p:spPr>
            <a:xfrm rot="8100000">
              <a:off x="2684467" y="1796053"/>
              <a:ext cx="97581" cy="103520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47" name="Google Shape;2847;p251"/>
          <p:cNvSpPr txBox="1"/>
          <p:nvPr/>
        </p:nvSpPr>
        <p:spPr>
          <a:xfrm>
            <a:off x="252911" y="547276"/>
            <a:ext cx="95560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 dirty="0"/>
              <a:t>Tujuan terdiri dari tujuan jangka pendek, jangka menengah dan jangka panjang</a:t>
            </a:r>
            <a:endParaRPr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" name="Google Shape;2868;p254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8</a:t>
            </a:fld>
            <a:endParaRPr/>
          </a:p>
        </p:txBody>
      </p:sp>
      <p:sp>
        <p:nvSpPr>
          <p:cNvPr id="2869" name="Google Shape;2869;p254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Berikut contoh rencana aksi untuk mencapai tujuan yang akan dicapai</a:t>
            </a:r>
            <a:endParaRPr/>
          </a:p>
        </p:txBody>
      </p:sp>
      <p:graphicFrame>
        <p:nvGraphicFramePr>
          <p:cNvPr id="2870" name="Google Shape;2870;p254"/>
          <p:cNvGraphicFramePr/>
          <p:nvPr/>
        </p:nvGraphicFramePr>
        <p:xfrm>
          <a:off x="203201" y="505291"/>
          <a:ext cx="11879433" cy="59174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9622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69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6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89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722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984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lt1"/>
                          </a:solidFill>
                        </a:rPr>
                        <a:t>Hasil/Output</a:t>
                      </a:r>
                      <a:endParaRPr sz="1500"/>
                    </a:p>
                  </a:txBody>
                  <a:tcPr marL="144000" marR="144000" marT="108000" marB="108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lt1"/>
                          </a:solidFill>
                        </a:rPr>
                        <a:t>Aktivitas</a:t>
                      </a:r>
                      <a:endParaRPr sz="1600">
                        <a:solidFill>
                          <a:schemeClr val="lt1"/>
                        </a:solidFill>
                      </a:endParaRPr>
                    </a:p>
                  </a:txBody>
                  <a:tcPr marL="144000" marR="144000" marT="108000" marB="108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lt1"/>
                          </a:solidFill>
                        </a:rPr>
                        <a:t>PIC</a:t>
                      </a:r>
                      <a:endParaRPr sz="1500"/>
                    </a:p>
                  </a:txBody>
                  <a:tcPr marL="144000" marR="144000" marT="108000" marB="108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Waktu Mulai</a:t>
                      </a:r>
                      <a:endParaRPr sz="1600">
                        <a:solidFill>
                          <a:schemeClr val="lt1"/>
                        </a:solidFill>
                      </a:endParaRPr>
                    </a:p>
                  </a:txBody>
                  <a:tcPr marL="144000" marR="144000" marT="108000" marB="108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" sz="1600"/>
                        <a:t>Waktu Selesai</a:t>
                      </a:r>
                      <a:endParaRPr sz="1600"/>
                    </a:p>
                  </a:txBody>
                  <a:tcPr marL="144000" marR="144000" marT="108000" marB="108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lt1"/>
                          </a:solidFill>
                        </a:rPr>
                        <a:t>Sumber Daya</a:t>
                      </a:r>
                      <a:endParaRPr sz="1600">
                        <a:solidFill>
                          <a:schemeClr val="lt1"/>
                        </a:solidFill>
                      </a:endParaRPr>
                    </a:p>
                  </a:txBody>
                  <a:tcPr marL="144000" marR="144000" marT="108000" marB="108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1520">
                <a:tc rowSpan="5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6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Sekolah menerapkan Pembelajaran yang mendorong kemampuan literasi siswa (membaca buku di perpustakaan, mengakses internet, dll)</a:t>
                      </a:r>
                      <a:endParaRPr sz="1500"/>
                    </a:p>
                  </a:txBody>
                  <a:tcPr marL="144000" marR="144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200"/>
                        <a:buFont typeface="Calibri"/>
                        <a:buNone/>
                      </a:pPr>
                      <a:r>
                        <a:rPr lang="en" sz="1600" b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 Pengembangan Kapasitas guru melalui KKG/MGMP</a:t>
                      </a:r>
                      <a:endParaRPr sz="1500"/>
                    </a:p>
                  </a:txBody>
                  <a:tcPr marL="144000" marR="144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Masing - masing guru</a:t>
                      </a:r>
                      <a:endParaRPr sz="1500"/>
                    </a:p>
                  </a:txBody>
                  <a:tcPr marL="144000" marR="144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</a:rPr>
                        <a:t>3 </a:t>
                      </a:r>
                      <a:r>
                        <a:rPr lang="en" sz="160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Jan 2022</a:t>
                      </a:r>
                      <a:endParaRPr sz="1500"/>
                    </a:p>
                  </a:txBody>
                  <a:tcPr marL="144000" marR="144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</a:rPr>
                        <a:t>1 </a:t>
                      </a:r>
                      <a:r>
                        <a:rPr lang="en" sz="160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Juni 2022</a:t>
                      </a:r>
                      <a:endParaRPr sz="150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44000" marR="144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Ditanggung masing - masing guru</a:t>
                      </a:r>
                      <a:endParaRPr sz="1500"/>
                    </a:p>
                  </a:txBody>
                  <a:tcPr marL="144000" marR="144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53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marR="0" lvl="0" indent="-1778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200"/>
                        <a:buFont typeface="Calibri"/>
                        <a:buNone/>
                      </a:pPr>
                      <a:r>
                        <a:rPr lang="en" sz="1600" b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 Menerapkan team teaching untuk meningkatkan kualitas proses pembelajaran</a:t>
                      </a:r>
                      <a:endParaRPr sz="16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44000" marR="144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Wakil Kepala Sekolah Kurikulum</a:t>
                      </a:r>
                      <a:endParaRPr sz="160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44000" marR="144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</a:rPr>
                        <a:t>2 </a:t>
                      </a:r>
                      <a:r>
                        <a:rPr lang="en" sz="160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Juni 2022</a:t>
                      </a:r>
                      <a:endParaRPr sz="15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rgbClr val="002060"/>
                        </a:solidFill>
                      </a:endParaRPr>
                    </a:p>
                  </a:txBody>
                  <a:tcPr marL="144000" marR="144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</a:rPr>
                        <a:t>15 </a:t>
                      </a:r>
                      <a:r>
                        <a:rPr lang="en" sz="160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Juli 2022</a:t>
                      </a:r>
                      <a:endParaRPr sz="15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44000" marR="144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Rapat - rapat</a:t>
                      </a:r>
                      <a:endParaRPr sz="16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44000" marR="144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76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marR="0" lvl="0" indent="-1778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200"/>
                        <a:buFont typeface="Calibri"/>
                        <a:buNone/>
                      </a:pPr>
                      <a:r>
                        <a:rPr lang="en" sz="1600" b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 Penyempurnaan RPP </a:t>
                      </a:r>
                      <a:endParaRPr sz="1500"/>
                    </a:p>
                  </a:txBody>
                  <a:tcPr marL="144000" marR="144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</a:rPr>
                        <a:t>Koordinator Guru</a:t>
                      </a:r>
                      <a:endParaRPr sz="1500"/>
                    </a:p>
                  </a:txBody>
                  <a:tcPr marL="144000" marR="144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</a:rPr>
                        <a:t>2 </a:t>
                      </a:r>
                      <a:r>
                        <a:rPr lang="en" sz="160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Juni 2022</a:t>
                      </a:r>
                      <a:endParaRPr sz="15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rgbClr val="002060"/>
                        </a:solidFill>
                      </a:endParaRPr>
                    </a:p>
                  </a:txBody>
                  <a:tcPr marL="144000" marR="144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</a:rPr>
                        <a:t>15 </a:t>
                      </a:r>
                      <a:r>
                        <a:rPr lang="en" sz="160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Juli 2022</a:t>
                      </a:r>
                      <a:endParaRPr sz="15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44000" marR="144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tc>
                  <a:txBody>
                    <a:bodyPr/>
                    <a:lstStyle/>
                    <a:p>
                      <a:pPr marL="254000" marR="0" lvl="0" indent="-254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200"/>
                        <a:buFont typeface="Calibri"/>
                        <a:buAutoNum type="arabicPeriod"/>
                      </a:pPr>
                      <a:r>
                        <a:rPr lang="en" sz="1600" b="1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Rapat - rapat</a:t>
                      </a:r>
                      <a:endParaRPr sz="16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254000" marR="0" lvl="0" indent="-254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200"/>
                        <a:buFont typeface="Calibri"/>
                        <a:buAutoNum type="arabicPeriod"/>
                      </a:pPr>
                      <a:r>
                        <a:rPr lang="en" sz="160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Mendatangkan narasumber</a:t>
                      </a:r>
                      <a:endParaRPr sz="160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44000" marR="144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353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200"/>
                        <a:buFont typeface="Calibri"/>
                        <a:buNone/>
                      </a:pPr>
                      <a:r>
                        <a:rPr lang="en" sz="1600" b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4. Penyediaan Buku</a:t>
                      </a:r>
                      <a:r>
                        <a:rPr lang="en" sz="1600" b="1">
                          <a:solidFill>
                            <a:srgbClr val="002060"/>
                          </a:solidFill>
                        </a:rPr>
                        <a:t> / Bahan Literasi</a:t>
                      </a:r>
                      <a:endParaRPr sz="16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44000" marR="144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200"/>
                        <a:buFont typeface="Calibri"/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</a:rPr>
                        <a:t>Wakil Kepala Sekolah Sarana dan prasarana</a:t>
                      </a:r>
                      <a:endParaRPr sz="1600">
                        <a:solidFill>
                          <a:srgbClr val="002060"/>
                        </a:solidFill>
                      </a:endParaRPr>
                    </a:p>
                  </a:txBody>
                  <a:tcPr marL="144000" marR="144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</a:rPr>
                        <a:t>1 </a:t>
                      </a:r>
                      <a:r>
                        <a:rPr lang="en" sz="160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Mei 2022</a:t>
                      </a:r>
                      <a:endParaRPr sz="15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600">
                        <a:solidFill>
                          <a:srgbClr val="002060"/>
                        </a:solidFill>
                      </a:endParaRPr>
                    </a:p>
                  </a:txBody>
                  <a:tcPr marL="144000" marR="144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</a:rPr>
                        <a:t>1 </a:t>
                      </a:r>
                      <a:r>
                        <a:rPr lang="en" sz="160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Sept 2022</a:t>
                      </a:r>
                      <a:endParaRPr sz="15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60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44000" marR="144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tc>
                  <a:txBody>
                    <a:bodyPr/>
                    <a:lstStyle/>
                    <a:p>
                      <a:pPr marL="254000" marR="0" lvl="0" indent="-254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200"/>
                        <a:buFont typeface="Calibri"/>
                        <a:buAutoNum type="arabicPeriod"/>
                      </a:pPr>
                      <a:r>
                        <a:rPr lang="en" sz="160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Penyediaan Buku Koleksi</a:t>
                      </a:r>
                      <a:endParaRPr sz="160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254000" marR="0" lvl="0" indent="-254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200"/>
                        <a:buFont typeface="Calibri"/>
                        <a:buAutoNum type="arabicPeriod"/>
                      </a:pPr>
                      <a:r>
                        <a:rPr lang="en" sz="160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Penyediaan eBook</a:t>
                      </a:r>
                      <a:endParaRPr sz="1500"/>
                    </a:p>
                  </a:txBody>
                  <a:tcPr marL="144000" marR="144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76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marR="0" lvl="0" indent="-177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" sz="1600" b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5. Meningkatkan supervis</a:t>
                      </a:r>
                      <a:r>
                        <a:rPr lang="en" sz="1600" b="1">
                          <a:solidFill>
                            <a:srgbClr val="002060"/>
                          </a:solidFill>
                        </a:rPr>
                        <a:t>i</a:t>
                      </a:r>
                      <a:r>
                        <a:rPr lang="en" sz="1600" b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akademis</a:t>
                      </a:r>
                      <a:endParaRPr sz="16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44000" marR="144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200"/>
                        <a:buFont typeface="Calibri"/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</a:rPr>
                        <a:t>Kepala Sekolah</a:t>
                      </a:r>
                      <a:endParaRPr sz="1600">
                        <a:solidFill>
                          <a:srgbClr val="002060"/>
                        </a:solidFill>
                      </a:endParaRPr>
                    </a:p>
                  </a:txBody>
                  <a:tcPr marL="144000" marR="144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</a:rPr>
                        <a:t>15 </a:t>
                      </a:r>
                      <a:r>
                        <a:rPr lang="en" sz="160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Juli  2022</a:t>
                      </a:r>
                      <a:endParaRPr sz="1500"/>
                    </a:p>
                  </a:txBody>
                  <a:tcPr marL="144000" marR="144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</a:rPr>
                        <a:t>15</a:t>
                      </a:r>
                      <a:r>
                        <a:rPr lang="en" sz="160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Des 2022</a:t>
                      </a:r>
                      <a:endParaRPr sz="150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44000" marR="144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200"/>
                        <a:buFont typeface="Calibri"/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Tidak ada biaya</a:t>
                      </a:r>
                      <a:endParaRPr sz="160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44000" marR="144000" marT="180000" marB="180000">
                    <a:lnL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5" name="Google Shape;2875;p255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9</a:t>
            </a:fld>
            <a:endParaRPr/>
          </a:p>
        </p:txBody>
      </p:sp>
      <p:sp>
        <p:nvSpPr>
          <p:cNvPr id="2876" name="Google Shape;2876;p255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7984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Rencana Aksi selanjutnya dipetakan dengan berbagai sumber pendanaan seperti BOS/BOP, DAK fisik, BOS Daerah dan lain lain</a:t>
            </a:r>
            <a:endParaRPr/>
          </a:p>
        </p:txBody>
      </p:sp>
      <p:sp>
        <p:nvSpPr>
          <p:cNvPr id="2877" name="Google Shape;2877;p255"/>
          <p:cNvSpPr/>
          <p:nvPr/>
        </p:nvSpPr>
        <p:spPr>
          <a:xfrm>
            <a:off x="287383" y="2272936"/>
            <a:ext cx="2996000" cy="32396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Hasil analisis</a:t>
            </a:r>
            <a:endParaRPr sz="1467"/>
          </a:p>
          <a:p>
            <a:pPr algn="ctr"/>
            <a:r>
              <a:rPr lang="en" sz="2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rencana kegiatan peningkatan mutu hasil belajar</a:t>
            </a:r>
            <a:endParaRPr sz="24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8" name="Google Shape;2878;p255"/>
          <p:cNvSpPr/>
          <p:nvPr/>
        </p:nvSpPr>
        <p:spPr>
          <a:xfrm>
            <a:off x="4553115" y="2272936"/>
            <a:ext cx="2480000" cy="32396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8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12 komponen</a:t>
            </a:r>
            <a:endParaRPr sz="28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en" sz="28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BOS / BOP</a:t>
            </a:r>
            <a:endParaRPr sz="28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879" name="Google Shape;2879;p255"/>
          <p:cNvGraphicFramePr/>
          <p:nvPr/>
        </p:nvGraphicFramePr>
        <p:xfrm>
          <a:off x="8215489" y="1462190"/>
          <a:ext cx="3285300" cy="492103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8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736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200"/>
                        <a:buFont typeface="Calibri"/>
                        <a:buNone/>
                      </a:pPr>
                      <a:r>
                        <a:rPr lang="en" sz="1600" b="1">
                          <a:solidFill>
                            <a:srgbClr val="002060"/>
                          </a:solidFill>
                        </a:rPr>
                        <a:t>Komponen 1</a:t>
                      </a:r>
                      <a:endParaRPr sz="1600" b="1">
                        <a:solidFill>
                          <a:srgbClr val="002060"/>
                        </a:solidFill>
                      </a:endParaRPr>
                    </a:p>
                  </a:txBody>
                  <a:tcPr marL="91467" marR="91467" marT="45733" marB="45733" anchor="ctr">
                    <a:lnL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36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200"/>
                        <a:buFont typeface="Calibri"/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</a:rPr>
                        <a:t>Kegiatan 1.1</a:t>
                      </a:r>
                      <a:endParaRPr sz="1600">
                        <a:solidFill>
                          <a:srgbClr val="002060"/>
                        </a:solidFill>
                      </a:endParaRPr>
                    </a:p>
                  </a:txBody>
                  <a:tcPr marL="91467" marR="91467" marT="45733" marB="45733" anchor="ctr">
                    <a:lnL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36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200"/>
                        <a:buFont typeface="Calibri"/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</a:rPr>
                        <a:t>Kegiatan 1.2</a:t>
                      </a:r>
                      <a:endParaRPr sz="1600">
                        <a:solidFill>
                          <a:srgbClr val="002060"/>
                        </a:solidFill>
                      </a:endParaRPr>
                    </a:p>
                  </a:txBody>
                  <a:tcPr marL="91467" marR="91467" marT="45733" marB="45733" anchor="ctr">
                    <a:lnL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736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200"/>
                        <a:buFont typeface="Calibri"/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</a:rPr>
                        <a:t>Kegiatan 1.n</a:t>
                      </a:r>
                      <a:endParaRPr sz="1600">
                        <a:solidFill>
                          <a:srgbClr val="002060"/>
                        </a:solidFill>
                      </a:endParaRPr>
                    </a:p>
                  </a:txBody>
                  <a:tcPr marL="91467" marR="91467" marT="45733" marB="45733" anchor="ctr">
                    <a:lnL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736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200"/>
                        <a:buFont typeface="Calibri"/>
                        <a:buNone/>
                      </a:pPr>
                      <a:r>
                        <a:rPr lang="en" sz="1600" b="1">
                          <a:solidFill>
                            <a:srgbClr val="002060"/>
                          </a:solidFill>
                        </a:rPr>
                        <a:t>Komponen 2</a:t>
                      </a:r>
                      <a:endParaRPr sz="1600" b="1">
                        <a:solidFill>
                          <a:srgbClr val="002060"/>
                        </a:solidFill>
                      </a:endParaRPr>
                    </a:p>
                  </a:txBody>
                  <a:tcPr marL="91467" marR="91467" marT="45733" marB="45733" anchor="ctr">
                    <a:lnL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736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200"/>
                        <a:buFont typeface="Calibri"/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</a:rPr>
                        <a:t>Kegiatan 2.1</a:t>
                      </a:r>
                      <a:endParaRPr sz="1600">
                        <a:solidFill>
                          <a:srgbClr val="002060"/>
                        </a:solidFill>
                      </a:endParaRPr>
                    </a:p>
                  </a:txBody>
                  <a:tcPr marL="91467" marR="91467" marT="45733" marB="45733" anchor="ctr">
                    <a:lnL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736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200"/>
                        <a:buFont typeface="Calibri"/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</a:rPr>
                        <a:t>Kegiatan 2.2.</a:t>
                      </a:r>
                      <a:endParaRPr sz="1600">
                        <a:solidFill>
                          <a:srgbClr val="002060"/>
                        </a:solidFill>
                      </a:endParaRPr>
                    </a:p>
                  </a:txBody>
                  <a:tcPr marL="91467" marR="91467" marT="45733" marB="45733" anchor="ctr">
                    <a:lnL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736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200"/>
                        <a:buFont typeface="Calibri"/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</a:rPr>
                        <a:t>Kegiatan 2.n</a:t>
                      </a:r>
                      <a:endParaRPr sz="1600">
                        <a:solidFill>
                          <a:srgbClr val="002060"/>
                        </a:solidFill>
                      </a:endParaRPr>
                    </a:p>
                  </a:txBody>
                  <a:tcPr marL="91467" marR="91467" marT="45733" marB="45733" anchor="ctr">
                    <a:lnL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736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200"/>
                        <a:buFont typeface="Calibri"/>
                        <a:buNone/>
                      </a:pPr>
                      <a:r>
                        <a:rPr lang="en" sz="1600" b="1">
                          <a:solidFill>
                            <a:srgbClr val="002060"/>
                          </a:solidFill>
                        </a:rPr>
                        <a:t>Komponen n</a:t>
                      </a:r>
                      <a:endParaRPr sz="1600" b="1">
                        <a:solidFill>
                          <a:srgbClr val="002060"/>
                        </a:solidFill>
                      </a:endParaRPr>
                    </a:p>
                  </a:txBody>
                  <a:tcPr marL="91467" marR="91467" marT="45733" marB="45733" anchor="ctr">
                    <a:lnL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736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200"/>
                        <a:buFont typeface="Calibri"/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</a:rPr>
                        <a:t>Kegiatan n.1</a:t>
                      </a:r>
                      <a:endParaRPr sz="1600">
                        <a:solidFill>
                          <a:srgbClr val="002060"/>
                        </a:solidFill>
                      </a:endParaRPr>
                    </a:p>
                  </a:txBody>
                  <a:tcPr marL="91467" marR="91467" marT="45733" marB="45733" anchor="ctr">
                    <a:lnL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736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200"/>
                        <a:buFont typeface="Calibri"/>
                        <a:buNone/>
                      </a:pPr>
                      <a:r>
                        <a:rPr lang="en" sz="1600">
                          <a:solidFill>
                            <a:srgbClr val="002060"/>
                          </a:solidFill>
                        </a:rPr>
                        <a:t>Kegiatan n.2</a:t>
                      </a:r>
                      <a:endParaRPr sz="1600">
                        <a:solidFill>
                          <a:srgbClr val="002060"/>
                        </a:solidFill>
                      </a:endParaRPr>
                    </a:p>
                  </a:txBody>
                  <a:tcPr marL="91467" marR="91467" marT="45733" marB="45733" anchor="ctr">
                    <a:lnL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206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2880" name="Google Shape;2880;p255"/>
          <p:cNvGrpSpPr/>
          <p:nvPr/>
        </p:nvGrpSpPr>
        <p:grpSpPr>
          <a:xfrm>
            <a:off x="3502605" y="3606253"/>
            <a:ext cx="863608" cy="572999"/>
            <a:chOff x="2662157" y="1678832"/>
            <a:chExt cx="509123" cy="337800"/>
          </a:xfrm>
        </p:grpSpPr>
        <p:sp>
          <p:nvSpPr>
            <p:cNvPr id="2881" name="Google Shape;2881;p255"/>
            <p:cNvSpPr/>
            <p:nvPr/>
          </p:nvSpPr>
          <p:spPr>
            <a:xfrm rot="8100000">
              <a:off x="2886556" y="1724696"/>
              <a:ext cx="231648" cy="246073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2" name="Google Shape;2882;p255"/>
            <p:cNvSpPr/>
            <p:nvPr/>
          </p:nvSpPr>
          <p:spPr>
            <a:xfrm rot="8100000">
              <a:off x="2785239" y="1760170"/>
              <a:ext cx="165039" cy="175221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3" name="Google Shape;2883;p255"/>
            <p:cNvSpPr/>
            <p:nvPr/>
          </p:nvSpPr>
          <p:spPr>
            <a:xfrm rot="8100000">
              <a:off x="2684467" y="1796053"/>
              <a:ext cx="97581" cy="103520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84" name="Google Shape;2884;p255"/>
          <p:cNvGrpSpPr/>
          <p:nvPr/>
        </p:nvGrpSpPr>
        <p:grpSpPr>
          <a:xfrm>
            <a:off x="7132968" y="3606253"/>
            <a:ext cx="863608" cy="572999"/>
            <a:chOff x="2662157" y="1678832"/>
            <a:chExt cx="509123" cy="337800"/>
          </a:xfrm>
        </p:grpSpPr>
        <p:sp>
          <p:nvSpPr>
            <p:cNvPr id="2885" name="Google Shape;2885;p255"/>
            <p:cNvSpPr/>
            <p:nvPr/>
          </p:nvSpPr>
          <p:spPr>
            <a:xfrm rot="8100000">
              <a:off x="2886556" y="1724696"/>
              <a:ext cx="231648" cy="246073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6" name="Google Shape;2886;p255"/>
            <p:cNvSpPr/>
            <p:nvPr/>
          </p:nvSpPr>
          <p:spPr>
            <a:xfrm rot="8100000">
              <a:off x="2785239" y="1760170"/>
              <a:ext cx="165039" cy="175221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7" name="Google Shape;2887;p255"/>
            <p:cNvSpPr/>
            <p:nvPr/>
          </p:nvSpPr>
          <p:spPr>
            <a:xfrm rot="8100000">
              <a:off x="2684467" y="1796053"/>
              <a:ext cx="97581" cy="103520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2" name="Google Shape;2892;p256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10</a:t>
            </a:fld>
            <a:endParaRPr/>
          </a:p>
        </p:txBody>
      </p:sp>
      <p:sp>
        <p:nvSpPr>
          <p:cNvPr id="2893" name="Google Shape;2893;p256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Format lembar kerja perencanaan di RKAS</a:t>
            </a:r>
            <a:endParaRPr/>
          </a:p>
        </p:txBody>
      </p:sp>
      <p:pic>
        <p:nvPicPr>
          <p:cNvPr id="2894" name="Google Shape;2894;p2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601" y="472733"/>
            <a:ext cx="11244799" cy="603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0000"/>
              </a:buClr>
              <a:buSzPts val="1350"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8" name="Google Shape;158;p5"/>
          <p:cNvPicPr preferRelativeResize="0"/>
          <p:nvPr/>
        </p:nvPicPr>
        <p:blipFill rotWithShape="1">
          <a:blip r:embed="rId3">
            <a:alphaModFix amt="51000"/>
          </a:blip>
          <a:srcRect t="3427" b="3417"/>
          <a:stretch/>
        </p:blipFill>
        <p:spPr>
          <a:xfrm>
            <a:off x="270" y="0"/>
            <a:ext cx="1219172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5"/>
          <p:cNvSpPr txBox="1"/>
          <p:nvPr/>
        </p:nvSpPr>
        <p:spPr>
          <a:xfrm>
            <a:off x="6842871" y="2956163"/>
            <a:ext cx="4274800" cy="7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000000"/>
              </a:buClr>
              <a:buSzPts val="3600"/>
            </a:pPr>
            <a:r>
              <a:rPr lang="en" sz="4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Terima kasih</a:t>
            </a:r>
            <a:endParaRPr sz="4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5"/>
          <p:cNvSpPr txBox="1">
            <a:spLocks noGrp="1"/>
          </p:cNvSpPr>
          <p:nvPr>
            <p:ph type="sldNum" idx="4294967295"/>
          </p:nvPr>
        </p:nvSpPr>
        <p:spPr>
          <a:xfrm>
            <a:off x="11687571" y="-67667"/>
            <a:ext cx="453200" cy="524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pPr>
              <a:buSzPts val="800"/>
            </a:pPr>
            <a:fld id="{00000000-1234-1234-1234-123412341234}" type="slidenum">
              <a:rPr lang="en"/>
              <a:pPr>
                <a:buSzPts val="800"/>
              </a:pPr>
              <a:t>11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780</Words>
  <Application>Microsoft Office PowerPoint</Application>
  <PresentationFormat>Widescreen</PresentationFormat>
  <Paragraphs>156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Profil Pendidikan akan dimanfaatkan sebagai sumber utama agar perencanaan berbasis data sesuai masalah yang dihadapi satuan pendidikan</vt:lpstr>
      <vt:lpstr>Langkah selanjutnya adalah menentukan solusi yang paling efektif dan efisien guna mengatasi akar masalah yang telah diidentifikasi</vt:lpstr>
      <vt:lpstr>Rencana aksi harus disusun sebagai pedoman pelaksanaan program</vt:lpstr>
      <vt:lpstr>Berikut logic model untuk menetapkan program kerja atau rencana aksi</vt:lpstr>
      <vt:lpstr>Target dari tujuan harus spesifik, terukur, dapat dicapai, relevan dan memiliki lini masa mengikuti kaidah SMART</vt:lpstr>
      <vt:lpstr>Berikut contoh tujuan dan indikator keberhasilan yang akan dicapai</vt:lpstr>
      <vt:lpstr>Berikut contoh rencana aksi untuk mencapai tujuan yang akan dicapai</vt:lpstr>
      <vt:lpstr>Rencana Aksi selanjutnya dipetakan dengan berbagai sumber pendanaan seperti BOS/BOP, DAK fisik, BOS Daerah dan lain lain</vt:lpstr>
      <vt:lpstr>Format lembar kerja perencanaan di RKAS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Karina Manuaba</dc:creator>
  <cp:lastModifiedBy>Karina Manuaba</cp:lastModifiedBy>
  <cp:revision>1</cp:revision>
  <dcterms:created xsi:type="dcterms:W3CDTF">2022-01-24T09:27:21Z</dcterms:created>
  <dcterms:modified xsi:type="dcterms:W3CDTF">2022-01-24T09:30:34Z</dcterms:modified>
</cp:coreProperties>
</file>