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44" r:id="rId2"/>
    <p:sldMasterId id="2147483756" r:id="rId3"/>
  </p:sldMasterIdLst>
  <p:sldIdLst>
    <p:sldId id="256" r:id="rId4"/>
    <p:sldId id="328" r:id="rId5"/>
    <p:sldId id="857" r:id="rId6"/>
    <p:sldId id="259" r:id="rId7"/>
    <p:sldId id="261" r:id="rId8"/>
    <p:sldId id="284" r:id="rId9"/>
    <p:sldId id="263" r:id="rId10"/>
    <p:sldId id="264" r:id="rId11"/>
    <p:sldId id="265" r:id="rId12"/>
    <p:sldId id="266" r:id="rId13"/>
    <p:sldId id="262" r:id="rId14"/>
    <p:sldId id="267" r:id="rId15"/>
    <p:sldId id="862" r:id="rId16"/>
    <p:sldId id="858" r:id="rId17"/>
    <p:sldId id="272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5" r:id="rId26"/>
    <p:sldId id="852" r:id="rId27"/>
    <p:sldId id="288" r:id="rId28"/>
    <p:sldId id="863" r:id="rId29"/>
    <p:sldId id="865" r:id="rId30"/>
    <p:sldId id="866" r:id="rId31"/>
    <p:sldId id="867" r:id="rId32"/>
    <p:sldId id="286" r:id="rId33"/>
    <p:sldId id="859" r:id="rId34"/>
    <p:sldId id="860" r:id="rId35"/>
    <p:sldId id="28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858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9177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299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4370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020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571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822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5594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0948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153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1895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861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1823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3476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3972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5943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861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882E1-5246-E244-9164-13B296FF8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5DE7FB-0259-464F-A9A3-92504F46D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1F63F-C5DB-9647-AC7B-495E6FAC9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D58C0-25FA-434B-BEAE-0C311534C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CEC25-8A84-0F49-B191-704040C4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01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91DF-8E2E-9145-A985-CCCA533AF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F01D1-70B8-DE41-B6DD-BAFC383BE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32FC7-1F51-524A-85BC-9CA3FC15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27826-B9A1-CB43-843B-9EAB9C42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10A87-BF74-064A-B8A0-A312AC294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65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F4309-CE29-0842-899F-17F881825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0E38D-DEE0-D147-9562-80317C17A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8F6FB-EC86-E647-B899-2671ABF95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CE584-7970-BB40-B2A5-876960069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C33A9-7B3A-3F47-9754-24B8C3ED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88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A9AF2-7A47-9B4A-A7C1-2F243A4C2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9ED1C-71AE-2F42-B070-1C2BD1184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0B879-978E-154E-A597-11D10E2C8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58A4E-28CF-5543-990F-813B6533F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D510E-0B93-D34D-AFEA-33EE53902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B97AC-5A66-E941-AEF4-83CDE76E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31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56AD8-3455-B547-BFDE-6F723911C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7EA07-BAF2-404E-81BD-BBBFE52FD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5B5DE-269B-714D-8912-80CB5F71E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51E52-3C16-684E-AA4F-515EA28A1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F764C-80E7-6344-B499-BA54F881E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841B47-6DAB-C441-8C52-A4F6D670B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6E72F5-C7B7-9B4E-B454-A6A553E9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9B1D9-18C5-6B4F-88B9-FBB248E1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74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0FF5-AE3A-DA40-8C23-115B3D4FA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703D7-DA4F-8F4C-AED1-21C71104F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9FE76-AEDC-2542-8004-0502EBE9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F6F49-097F-274E-B2D7-2864D016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868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3E492C-C820-AC4E-8B02-D4EADF4E0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A6A15-2D64-424D-B940-A38C40CD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A3913-83D6-6D4F-95D6-183A0625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39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13518-31B5-1349-B034-0D0B0E893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F9194-FADE-C24E-B5EF-ED59C3BCD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9CD85-039C-E043-A3DD-2DE26812A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3E390-C14E-1D43-986D-B16040C4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CF44F8-9BC2-664D-B73C-BD04BE376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67905-C211-3B40-B0B2-0DF416CAC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60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87315-1878-224C-9948-D0A11F649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E19438-C0B9-0A4B-8354-7277713AF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D0636-5184-E940-BBF5-2CEB5C32A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46E03-4660-8547-A676-F48E0A16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3A24F-B73D-3747-8CED-88D5BF62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E5067-5CA8-7848-B4B0-D472A56A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32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05D6-CF30-A34B-BAE1-8C2D23D12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396D0E-7C0C-9144-BEA3-6DC24A8EE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974F0-B9D4-B346-A92E-607A5398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E8E1B-473B-7A4A-BA29-36DC58E45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3B848-28B4-8246-8EDE-7DC4CB54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922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C8F0B6-F030-984F-9751-298C28E53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9AEFD5-AB64-9C4D-A964-F34786B71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96B04-4677-FA46-A3AC-3D40A284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4B5F6-720F-614B-8A7E-1EBF33FED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B4F64-82A0-5D44-8868-7F0D9411D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836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3707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3517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004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08562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81803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8058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86889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03130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32602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72257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3029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81158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65257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32521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29237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10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370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E80C2-AADB-4C2E-826C-1D3ED7D1B739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576F6-CDD2-4896-B83D-2DA4CBB40F2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2111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A0A4AA-1F1F-314F-BAE2-7F21C98A2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84C0A-8A81-C645-BF45-BFC6CD49C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28B16-5380-5448-B4F8-9BC80ED09F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EA30A-C25E-D740-93D8-6CD8617E6CB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CF874-4AC4-5C40-A874-EC574CA9D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3D809-371E-2D46-969B-4FDE5924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A9044-A6D7-E74E-A91D-D2ED0ABC1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0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F9FA6E-2C3B-4D57-AF51-55D2E4D42BF8}" type="datetimeFigureOut">
              <a:rPr lang="en-ID" smtClean="0"/>
              <a:t>09/06/2021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09A31C-5FB8-4245-9FBF-78DFE4AEA6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10768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.png"/><Relationship Id="rId4" Type="http://schemas.openxmlformats.org/officeDocument/2006/relationships/hyperlink" Target="mailto:eepsaeful@jabarprov.go.i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9499-AEEA-4E1B-87D2-F4A20571C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868361"/>
            <a:ext cx="9250922" cy="2560639"/>
          </a:xfrm>
        </p:spPr>
        <p:txBody>
          <a:bodyPr anchor="ctr"/>
          <a:lstStyle/>
          <a:p>
            <a:r>
              <a:rPr lang="en-US" dirty="0"/>
              <a:t>KOMUNIKASI </a:t>
            </a:r>
            <a:br>
              <a:rPr lang="en-US" dirty="0"/>
            </a:br>
            <a:r>
              <a:rPr lang="en-US" dirty="0"/>
              <a:t>DALAM</a:t>
            </a:r>
            <a:br>
              <a:rPr lang="en-US" dirty="0"/>
            </a:br>
            <a:r>
              <a:rPr lang="en-US" dirty="0"/>
              <a:t>KEPENGAWASAN</a:t>
            </a:r>
            <a:endParaRPr lang="en-ID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27D01-D97F-4358-8150-2E9672230F4B}"/>
              </a:ext>
            </a:extLst>
          </p:cNvPr>
          <p:cNvSpPr txBox="1"/>
          <p:nvPr/>
        </p:nvSpPr>
        <p:spPr>
          <a:xfrm>
            <a:off x="2079674" y="3578331"/>
            <a:ext cx="8032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ahnschrift" panose="020B0502040204020203" pitchFamily="34" charset="0"/>
              </a:rPr>
              <a:t>Disampaikan</a:t>
            </a:r>
            <a:r>
              <a:rPr lang="en-US" dirty="0">
                <a:latin typeface="Bahnschrift" panose="020B0502040204020203" pitchFamily="34" charset="0"/>
              </a:rPr>
              <a:t> pada </a:t>
            </a:r>
          </a:p>
          <a:p>
            <a:pPr algn="ctr"/>
            <a:r>
              <a:rPr lang="en-US" dirty="0" err="1">
                <a:latin typeface="Bahnschrift" panose="020B0502040204020203" pitchFamily="34" charset="0"/>
              </a:rPr>
              <a:t>Bimbingan</a:t>
            </a:r>
            <a:r>
              <a:rPr lang="en-US" dirty="0">
                <a:latin typeface="Bahnschrift" panose="020B0502040204020203" pitchFamily="34" charset="0"/>
              </a:rPr>
              <a:t> Teknis </a:t>
            </a:r>
            <a:r>
              <a:rPr lang="en-US" dirty="0" err="1">
                <a:latin typeface="Bahnschrift" panose="020B0502040204020203" pitchFamily="34" charset="0"/>
              </a:rPr>
              <a:t>Pengawas</a:t>
            </a:r>
            <a:r>
              <a:rPr lang="en-US" dirty="0">
                <a:latin typeface="Bahnschrift" panose="020B0502040204020203" pitchFamily="34" charset="0"/>
              </a:rPr>
              <a:t> SMA </a:t>
            </a:r>
            <a:r>
              <a:rPr lang="en-US" dirty="0" err="1">
                <a:latin typeface="Bahnschrift" panose="020B0502040204020203" pitchFamily="34" charset="0"/>
              </a:rPr>
              <a:t>Provinsi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Jawa</a:t>
            </a:r>
            <a:r>
              <a:rPr lang="en-US" dirty="0">
                <a:latin typeface="Bahnschrift" panose="020B0502040204020203" pitchFamily="34" charset="0"/>
              </a:rPr>
              <a:t> Barat</a:t>
            </a:r>
          </a:p>
          <a:p>
            <a:pPr algn="ctr"/>
            <a:r>
              <a:rPr lang="en-US" dirty="0">
                <a:latin typeface="Bahnschrift" panose="020B0502040204020203" pitchFamily="34" charset="0"/>
              </a:rPr>
              <a:t>Angkatan I </a:t>
            </a:r>
            <a:r>
              <a:rPr lang="en-US" dirty="0" err="1">
                <a:latin typeface="Bahnschrift" panose="020B0502040204020203" pitchFamily="34" charset="0"/>
              </a:rPr>
              <a:t>Tahun</a:t>
            </a:r>
            <a:r>
              <a:rPr lang="en-US" dirty="0">
                <a:latin typeface="Bahnschrift" panose="020B0502040204020203" pitchFamily="34" charset="0"/>
              </a:rPr>
              <a:t> 2021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01BEF-8248-4ACD-A5E9-568510FA5599}"/>
              </a:ext>
            </a:extLst>
          </p:cNvPr>
          <p:cNvSpPr txBox="1"/>
          <p:nvPr/>
        </p:nvSpPr>
        <p:spPr>
          <a:xfrm>
            <a:off x="3817034" y="4898126"/>
            <a:ext cx="4557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Oleh:</a:t>
            </a:r>
          </a:p>
          <a:p>
            <a:pPr algn="ctr"/>
            <a:r>
              <a:rPr lang="en-US" b="1" dirty="0">
                <a:latin typeface="Bahnschrift" panose="020B0502040204020203" pitchFamily="34" charset="0"/>
              </a:rPr>
              <a:t>Dr. H. </a:t>
            </a:r>
            <a:r>
              <a:rPr lang="en-US" b="1" dirty="0" err="1">
                <a:latin typeface="Bahnschrift" panose="020B0502040204020203" pitchFamily="34" charset="0"/>
              </a:rPr>
              <a:t>Eep</a:t>
            </a:r>
            <a:r>
              <a:rPr lang="en-US" b="1" dirty="0">
                <a:latin typeface="Bahnschrift" panose="020B0502040204020203" pitchFamily="34" charset="0"/>
              </a:rPr>
              <a:t> </a:t>
            </a:r>
            <a:r>
              <a:rPr lang="en-US" b="1" dirty="0" err="1">
                <a:latin typeface="Bahnschrift" panose="020B0502040204020203" pitchFamily="34" charset="0"/>
              </a:rPr>
              <a:t>Saeful</a:t>
            </a:r>
            <a:r>
              <a:rPr lang="en-US" b="1" dirty="0">
                <a:latin typeface="Bahnschrift" panose="020B0502040204020203" pitchFamily="34" charset="0"/>
              </a:rPr>
              <a:t> RF, </a:t>
            </a:r>
            <a:r>
              <a:rPr lang="en-US" b="1" dirty="0" err="1">
                <a:latin typeface="Bahnschrift" panose="020B0502040204020203" pitchFamily="34" charset="0"/>
              </a:rPr>
              <a:t>M.Pd</a:t>
            </a:r>
            <a:endParaRPr lang="en-US" b="1" dirty="0">
              <a:latin typeface="Bahnschrift" panose="020B0502040204020203" pitchFamily="34" charset="0"/>
            </a:endParaRPr>
          </a:p>
          <a:p>
            <a:pPr algn="ctr"/>
            <a:r>
              <a:rPr lang="en-US" dirty="0" err="1">
                <a:latin typeface="Bahnschrift" panose="020B0502040204020203" pitchFamily="34" charset="0"/>
              </a:rPr>
              <a:t>Widyaiswara</a:t>
            </a:r>
            <a:r>
              <a:rPr lang="en-US" dirty="0">
                <a:latin typeface="Bahnschrift" panose="020B0502040204020203" pitchFamily="34" charset="0"/>
              </a:rPr>
              <a:t> BPSDM </a:t>
            </a:r>
            <a:r>
              <a:rPr lang="en-US" dirty="0" err="1">
                <a:latin typeface="Bahnschrift" panose="020B0502040204020203" pitchFamily="34" charset="0"/>
              </a:rPr>
              <a:t>jabar</a:t>
            </a:r>
            <a:endParaRPr lang="en-ID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56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74638"/>
            <a:ext cx="7086600" cy="1344316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hlink"/>
                </a:solidFill>
              </a:rPr>
              <a:t>Biodata</a:t>
            </a:r>
            <a:endParaRPr lang="en-US" dirty="0">
              <a:solidFill>
                <a:schemeClr val="hlink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18954"/>
            <a:ext cx="8229600" cy="4835854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752600"/>
            <a:ext cx="235615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151313" y="476250"/>
            <a:ext cx="4729162" cy="1016000"/>
            <a:chOff x="672" y="1248"/>
            <a:chExt cx="4681" cy="1104"/>
          </a:xfrm>
        </p:grpSpPr>
        <p:pic>
          <p:nvPicPr>
            <p:cNvPr id="3078" name="Picture 6" descr="burung_dara"/>
            <p:cNvPicPr>
              <a:picLocks noChangeAspect="1" noChangeArrowheads="1" noCrop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 bwMode="auto">
            <a:xfrm rot="3365810">
              <a:off x="4558" y="1538"/>
              <a:ext cx="846" cy="745"/>
            </a:xfrm>
            <a:prstGeom prst="rect">
              <a:avLst/>
            </a:prstGeom>
            <a:noFill/>
          </p:spPr>
        </p:pic>
        <p:sp>
          <p:nvSpPr>
            <p:cNvPr id="307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672" y="1248"/>
              <a:ext cx="3696" cy="11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0" cap="none" spc="0" normalizeH="0" baseline="0" noProof="0" dirty="0" err="1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solidFill>
                    <a:srgbClr val="008080"/>
                  </a:soli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rPr>
                <a:t>Biodata</a:t>
              </a:r>
              <a:endParaRPr kumimoji="0" lang="en-U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808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836888" y="1695450"/>
            <a:ext cx="23622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gravers MT" pitchFamily="18" charset="0"/>
                <a:ea typeface="+mn-ea"/>
                <a:cs typeface="+mn-cs"/>
              </a:rPr>
              <a:t>EEP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gravers MT" pitchFamily="18" charset="0"/>
                <a:ea typeface="+mn-ea"/>
                <a:cs typeface="+mn-cs"/>
              </a:rPr>
              <a:t>SAEFUL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gravers MT" pitchFamily="18" charset="0"/>
                <a:ea typeface="+mn-ea"/>
                <a:cs typeface="+mn-cs"/>
              </a:rPr>
              <a:t>ROJAB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gravers MT" pitchFamily="18" charset="0"/>
                <a:ea typeface="+mn-ea"/>
                <a:cs typeface="+mn-cs"/>
              </a:rPr>
              <a:t>FANSURI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2514600" y="1700214"/>
            <a:ext cx="7086600" cy="1881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514600" y="3441428"/>
            <a:ext cx="7086600" cy="327782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Cianjur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Oktober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1966</a:t>
            </a: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IKIP/UPI Bandung</a:t>
            </a:r>
            <a:r>
              <a:rPr kumimoji="0" lang="id-ID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(S1-S2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-S3</a:t>
            </a:r>
            <a:r>
              <a:rPr kumimoji="0" lang="id-ID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Kanwil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Depdikbud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/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Disdik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Jabar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1994 - 2009</a:t>
            </a: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Widyaiswara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Disdik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Jabar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2009 - 2019</a:t>
            </a: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Widyaiswara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BPSDM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Jabar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2019 - …</a:t>
            </a: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Jl. Ir. H.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Juanda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no. 42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Panembong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Cjr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  <a:p>
            <a:pPr marL="357188" marR="0" lvl="0" indent="-357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08122184730 –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/>
              </a:rPr>
              <a:t>eepsaeful@jabarprov.go.id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1" y="1752600"/>
            <a:ext cx="236220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619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xit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40"/>
                            </p:stCondLst>
                            <p:childTnLst>
                              <p:par>
                                <p:cTn id="3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80"/>
                            </p:stCondLst>
                            <p:childTnLst>
                              <p:par>
                                <p:cTn id="3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0" dur="80"/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1" dur="80"/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80"/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6769B-FFFD-4584-95AF-E317B0DC0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/>
          </a:bodyPr>
          <a:lstStyle/>
          <a:p>
            <a:pPr algn="ctr"/>
            <a:r>
              <a:rPr lang="en-ID" sz="3600" dirty="0">
                <a:latin typeface="Bahnschrift" panose="020B0502040204020203" pitchFamily="34" charset="0"/>
              </a:rPr>
              <a:t>PENGERTIAN KOMUNIKASI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A643D-0F7D-4A52-87D2-3BDD4FFF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1884"/>
            <a:ext cx="10697308" cy="579611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“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Pemberian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atau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penukaran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informasi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tanda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pesan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baik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secara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lisan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non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lisan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dan tulisan.”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“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Komunikasi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merupakan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sistim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dan proses yang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dipakai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untuk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menyampaikan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atau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menyebarluaskan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informasi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terutama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menggunakan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alat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elektronik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atau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gelombag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radio.”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“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Komunikasi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…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mencakup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semua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cara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dimana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setiap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pemikiran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bisa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saling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mempengaruhi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“Komunikasi adalah seni menyampaikan ide, terutama dalam perkataan lisan dan tulisan.”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“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Komunikasi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terjadi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ketika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seseorang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atau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lebih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mengirim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dan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menerima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pesan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yang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terdistorsi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oleh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gangguan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terjadi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dalam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konteks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mempunyai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beberapa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efek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, dan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memungkin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memberikan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umpan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ID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</a:rPr>
              <a:t>balik</a:t>
            </a:r>
            <a:r>
              <a:rPr lang="en-ID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.”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4895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FAA78F-5B38-45E7-803F-22D3EC17E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3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F1C0E5-4D87-4FFB-9140-84DCEA5D9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4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F9E4C6-975D-4A5E-A6DC-318CEF6B1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93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BA69AE-7566-4C0B-BC85-7D4701200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5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B8CBFC-CEDB-47EE-A49E-7C80C89DC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43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D0E61F-931C-4B1E-A3D6-AB5B1CB02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67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AF03C0-F64A-4F70-82EA-C4390ECB6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73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719ECB-1543-4FC9-971B-5CAD73F18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9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C5F329-2D98-4F2E-8D73-FD5FF6888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5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EF30E-C8BD-48CB-9B5F-3D020960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987D8-098E-4A43-AC26-A09D47229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6961B-5DE3-4B11-A627-D01448B3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FDB5-2A4B-4C0E-95FA-C447A814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F60D79-1803-4753-95AC-B700B70E4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239" y="29498"/>
            <a:ext cx="12088761" cy="6754761"/>
          </a:xfrm>
        </p:spPr>
      </p:pic>
    </p:spTree>
    <p:extLst>
      <p:ext uri="{BB962C8B-B14F-4D97-AF65-F5344CB8AC3E}">
        <p14:creationId xmlns:p14="http://schemas.microsoft.com/office/powerpoint/2010/main" val="3428578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76CD3-9F7F-490A-BDAF-8F7D3D915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680B14-14DE-4480-B352-321BADB312C2}"/>
              </a:ext>
            </a:extLst>
          </p:cNvPr>
          <p:cNvSpPr txBox="1"/>
          <p:nvPr/>
        </p:nvSpPr>
        <p:spPr>
          <a:xfrm>
            <a:off x="3319975" y="720486"/>
            <a:ext cx="4951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" panose="020B0502040204020203" pitchFamily="34" charset="0"/>
              </a:rPr>
              <a:t>KOMUNIKASI EFEKTIF</a:t>
            </a:r>
            <a:endParaRPr lang="en-ID" sz="32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96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755B35-D320-478E-B45D-40F4BB42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42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9F9575-F4B9-49B8-A231-317BADFDC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BC5384-094F-417F-81F3-75DA9650D372}"/>
              </a:ext>
            </a:extLst>
          </p:cNvPr>
          <p:cNvSpPr txBox="1"/>
          <p:nvPr/>
        </p:nvSpPr>
        <p:spPr>
          <a:xfrm>
            <a:off x="3179299" y="590843"/>
            <a:ext cx="2335236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Arial Black" panose="020B0A04020102020204" pitchFamily="34" charset="0"/>
              </a:rPr>
              <a:t>Respect</a:t>
            </a:r>
            <a:endParaRPr lang="en-ID" sz="32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46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E4D771-8D24-43B0-831F-8518E6FF0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62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8DAA26-D173-4CCE-97AC-45F7BD950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50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13A26-BD30-43CD-A523-09F4D850D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26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CE7F7-6ACA-41D7-8816-CB9777573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89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4EC768-59EE-4D69-9858-4FA13AF49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63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4F55-57DB-46AD-ADA9-8A72DE82D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609601"/>
            <a:ext cx="10353762" cy="558018"/>
          </a:xfrm>
        </p:spPr>
        <p:txBody>
          <a:bodyPr/>
          <a:lstStyle/>
          <a:p>
            <a:r>
              <a:rPr lang="en-US" dirty="0"/>
              <a:t>Gaya </a:t>
            </a:r>
            <a:r>
              <a:rPr lang="en-US" dirty="0" err="1"/>
              <a:t>komunikasi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B6330-136C-44AC-8BF8-0A6D5960E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7491" y="1451390"/>
            <a:ext cx="3298956" cy="697083"/>
          </a:xfrm>
          <a:solidFill>
            <a:schemeClr val="accent2">
              <a:lumMod val="60000"/>
              <a:lumOff val="40000"/>
            </a:schemeClr>
          </a:solidFill>
        </p:spPr>
        <p:txBody>
          <a:bodyPr anchor="ctr"/>
          <a:lstStyle/>
          <a:p>
            <a:r>
              <a:rPr lang="en-US" dirty="0">
                <a:solidFill>
                  <a:schemeClr val="bg1"/>
                </a:solidFill>
                <a:latin typeface="Bahnschrift" panose="020B0502040204020203" pitchFamily="34" charset="0"/>
              </a:rPr>
              <a:t>PASIF (Non </a:t>
            </a:r>
            <a:r>
              <a:rPr lang="en-US" dirty="0" err="1">
                <a:solidFill>
                  <a:schemeClr val="bg1"/>
                </a:solidFill>
                <a:latin typeface="Bahnschrift" panose="020B0502040204020203" pitchFamily="34" charset="0"/>
              </a:rPr>
              <a:t>Asertif</a:t>
            </a:r>
            <a:r>
              <a:rPr lang="en-US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  <a:endParaRPr lang="en-ID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827FC-8B08-4119-83D6-6376A9FC3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46141" y="1441206"/>
            <a:ext cx="3298558" cy="697083"/>
          </a:xfrm>
          <a:solidFill>
            <a:schemeClr val="tx2">
              <a:lumMod val="75000"/>
            </a:schemeClr>
          </a:solidFill>
        </p:spPr>
        <p:txBody>
          <a:bodyPr anchor="ctr"/>
          <a:lstStyle/>
          <a:p>
            <a:r>
              <a:rPr lang="en-US" dirty="0">
                <a:solidFill>
                  <a:schemeClr val="bg1"/>
                </a:solidFill>
                <a:latin typeface="Bahnschrift" panose="020B0502040204020203" pitchFamily="34" charset="0"/>
              </a:rPr>
              <a:t>ASERTIF</a:t>
            </a:r>
            <a:endParaRPr lang="en-ID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EF47A-921A-4078-BC51-115ECAFF65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6346" y="1441206"/>
            <a:ext cx="3291211" cy="697083"/>
          </a:xfrm>
          <a:solidFill>
            <a:srgbClr val="0070C0"/>
          </a:solidFill>
        </p:spPr>
        <p:txBody>
          <a:bodyPr anchor="ctr"/>
          <a:lstStyle/>
          <a:p>
            <a:r>
              <a:rPr lang="en-US" dirty="0">
                <a:latin typeface="Bahnschrift" panose="020B0502040204020203" pitchFamily="34" charset="0"/>
              </a:rPr>
              <a:t>AGRESIF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74F820-B3BE-40A9-AD9F-D69CD3819CDA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13794" y="2264511"/>
            <a:ext cx="3298956" cy="352669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mengatakan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berani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berbeda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orang lain (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lawan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bicara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ECFDAA-DD0C-49AA-BC61-0BB91F18FAE6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444878" y="2274695"/>
            <a:ext cx="3299821" cy="3516505"/>
          </a:xfrm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menyampaikan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mengekspresikan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apa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dirasakannya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diinginkannya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tanpa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harus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menyakiti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merampas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orang lain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2BED48-447D-4BA2-9AA4-80D37C6E2B13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76346" y="2274695"/>
            <a:ext cx="3291211" cy="3516505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D" sz="2400" dirty="0" err="1">
                <a:latin typeface="Bahnschrift" panose="020B0502040204020203" pitchFamily="34" charset="0"/>
              </a:rPr>
              <a:t>cenderung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bertindak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agresif</a:t>
            </a:r>
            <a:r>
              <a:rPr lang="en-ID" sz="2400" dirty="0"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latin typeface="Bahnschrift" panose="020B0502040204020203" pitchFamily="34" charset="0"/>
              </a:rPr>
              <a:t>tidak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perduli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dengan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hak</a:t>
            </a:r>
            <a:r>
              <a:rPr lang="en-ID" sz="2400" dirty="0">
                <a:latin typeface="Bahnschrift" panose="020B0502040204020203" pitchFamily="34" charset="0"/>
              </a:rPr>
              <a:t>, </a:t>
            </a:r>
            <a:r>
              <a:rPr lang="en-ID" sz="2400" dirty="0" err="1">
                <a:latin typeface="Bahnschrift" panose="020B0502040204020203" pitchFamily="34" charset="0"/>
              </a:rPr>
              <a:t>perasaan</a:t>
            </a:r>
            <a:r>
              <a:rPr lang="en-ID" sz="2400" dirty="0"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latin typeface="Bahnschrift" panose="020B0502040204020203" pitchFamily="34" charset="0"/>
              </a:rPr>
              <a:t>keinginan</a:t>
            </a:r>
            <a:r>
              <a:rPr lang="en-ID" sz="2400" dirty="0">
                <a:latin typeface="Bahnschrift" panose="020B0502040204020203" pitchFamily="34" charset="0"/>
              </a:rPr>
              <a:t> orang lain.</a:t>
            </a:r>
          </a:p>
        </p:txBody>
      </p:sp>
    </p:spTree>
    <p:extLst>
      <p:ext uri="{BB962C8B-B14F-4D97-AF65-F5344CB8AC3E}">
        <p14:creationId xmlns:p14="http://schemas.microsoft.com/office/powerpoint/2010/main" val="2888620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4776A341-AEB2-4328-8127-A1EE1CD82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81000"/>
            <a:ext cx="8229600" cy="6172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d-ID" altLang="id-ID" sz="28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1" name="Text Box 5">
            <a:extLst>
              <a:ext uri="{FF2B5EF4-FFF2-40B4-BE49-F238E27FC236}">
                <a16:creationId xmlns:a16="http://schemas.microsoft.com/office/drawing/2014/main" id="{7199C916-602A-4030-92C9-23F2EA8E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914400"/>
            <a:ext cx="8229600" cy="39248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6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id-ID" altLang="id-ID" sz="28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7414" name="Picture 6" descr="GC000417">
            <a:extLst>
              <a:ext uri="{FF2B5EF4-FFF2-40B4-BE49-F238E27FC236}">
                <a16:creationId xmlns:a16="http://schemas.microsoft.com/office/drawing/2014/main" id="{053A36A7-4C1D-4ECE-81B3-2F99A1925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"/>
            <a:ext cx="137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GC000416">
            <a:extLst>
              <a:ext uri="{FF2B5EF4-FFF2-40B4-BE49-F238E27FC236}">
                <a16:creationId xmlns:a16="http://schemas.microsoft.com/office/drawing/2014/main" id="{A9046DA3-059A-45A0-ADCD-35ED43AA3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8200"/>
            <a:ext cx="1676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 descr="GC000422">
            <a:extLst>
              <a:ext uri="{FF2B5EF4-FFF2-40B4-BE49-F238E27FC236}">
                <a16:creationId xmlns:a16="http://schemas.microsoft.com/office/drawing/2014/main" id="{7439DC64-603C-4516-BFAC-AA90B9C5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4242">
            <a:off x="8153400" y="457200"/>
            <a:ext cx="14033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Text Box 9">
            <a:extLst>
              <a:ext uri="{FF2B5EF4-FFF2-40B4-BE49-F238E27FC236}">
                <a16:creationId xmlns:a16="http://schemas.microsoft.com/office/drawing/2014/main" id="{65F58217-1AE4-46F6-9505-15BEFD223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43840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AGRESSIF</a:t>
            </a:r>
          </a:p>
        </p:txBody>
      </p:sp>
      <p:sp>
        <p:nvSpPr>
          <p:cNvPr id="17418" name="Text Box 10">
            <a:extLst>
              <a:ext uri="{FF2B5EF4-FFF2-40B4-BE49-F238E27FC236}">
                <a16:creationId xmlns:a16="http://schemas.microsoft.com/office/drawing/2014/main" id="{D3483C57-61D8-43CB-88ED-994DB2BC1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43840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ASERTIF</a:t>
            </a:r>
          </a:p>
        </p:txBody>
      </p:sp>
      <p:sp>
        <p:nvSpPr>
          <p:cNvPr id="17419" name="Text Box 11">
            <a:extLst>
              <a:ext uri="{FF2B5EF4-FFF2-40B4-BE49-F238E27FC236}">
                <a16:creationId xmlns:a16="http://schemas.microsoft.com/office/drawing/2014/main" id="{D3086911-422C-4A0D-A330-A1F650BBF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438401"/>
            <a:ext cx="2209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NON-ASERTIF</a:t>
            </a:r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058BA899-2C3A-4D30-A677-13DCD0C44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895601"/>
            <a:ext cx="2209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W</a:t>
            </a: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ajah tegang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mata terbelalak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tanpa berkedip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alis mata naik</a:t>
            </a:r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43F378CF-2DE2-479C-8A35-7BD32349A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191001"/>
            <a:ext cx="1981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Senyum merendahkan atau sarkastik</a:t>
            </a:r>
          </a:p>
        </p:txBody>
      </p:sp>
      <p:sp>
        <p:nvSpPr>
          <p:cNvPr id="17422" name="Rectangle 14">
            <a:extLst>
              <a:ext uri="{FF2B5EF4-FFF2-40B4-BE49-F238E27FC236}">
                <a16:creationId xmlns:a16="http://schemas.microsoft.com/office/drawing/2014/main" id="{943A1529-012A-406F-903D-2E660ECFB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181601"/>
            <a:ext cx="1530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Bibir rapat</a:t>
            </a:r>
          </a:p>
        </p:txBody>
      </p:sp>
      <p:sp>
        <p:nvSpPr>
          <p:cNvPr id="17423" name="Rectangle 15">
            <a:extLst>
              <a:ext uri="{FF2B5EF4-FFF2-40B4-BE49-F238E27FC236}">
                <a16:creationId xmlns:a16="http://schemas.microsoft.com/office/drawing/2014/main" id="{BF615526-3CF7-456A-B4F5-D14509A6D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562601"/>
            <a:ext cx="2362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Memperlihatkan kemarahan dengan keras</a:t>
            </a:r>
            <a:endParaRPr lang="en-US" altLang="id-ID" sz="20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7424" name="Rectangle 16">
            <a:extLst>
              <a:ext uri="{FF2B5EF4-FFF2-40B4-BE49-F238E27FC236}">
                <a16:creationId xmlns:a16="http://schemas.microsoft.com/office/drawing/2014/main" id="{CA987032-9599-44E9-9875-6C566AA23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895601"/>
            <a:ext cx="2362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W</a:t>
            </a: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ajah memohon</a:t>
            </a:r>
            <a:endParaRPr lang="en-US" altLang="id-ID" sz="200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mata terbelalak </a:t>
            </a:r>
            <a:endParaRPr lang="en-US" altLang="id-ID" sz="200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sering berkedip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alis mata naik</a:t>
            </a:r>
          </a:p>
        </p:txBody>
      </p:sp>
      <p:sp>
        <p:nvSpPr>
          <p:cNvPr id="17425" name="Rectangle 17">
            <a:extLst>
              <a:ext uri="{FF2B5EF4-FFF2-40B4-BE49-F238E27FC236}">
                <a16:creationId xmlns:a16="http://schemas.microsoft.com/office/drawing/2014/main" id="{FB647949-9724-48FA-9EFD-766C1BC36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1" y="4191001"/>
            <a:ext cx="1882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Senyum gugup</a:t>
            </a:r>
          </a:p>
        </p:txBody>
      </p:sp>
      <p:sp>
        <p:nvSpPr>
          <p:cNvPr id="17426" name="Rectangle 18">
            <a:extLst>
              <a:ext uri="{FF2B5EF4-FFF2-40B4-BE49-F238E27FC236}">
                <a16:creationId xmlns:a16="http://schemas.microsoft.com/office/drawing/2014/main" id="{0F9F9A95-49E9-4D4C-9E05-C9DBE1E96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572001"/>
            <a:ext cx="20208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Menekan bibir </a:t>
            </a:r>
            <a:endParaRPr lang="en-US" altLang="id-ID" sz="200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bawah</a:t>
            </a:r>
          </a:p>
        </p:txBody>
      </p:sp>
      <p:sp>
        <p:nvSpPr>
          <p:cNvPr id="17427" name="Rectangle 19">
            <a:extLst>
              <a:ext uri="{FF2B5EF4-FFF2-40B4-BE49-F238E27FC236}">
                <a16:creationId xmlns:a16="http://schemas.microsoft.com/office/drawing/2014/main" id="{75C76FB4-AFDA-4180-B12C-7F5FC9473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257801"/>
            <a:ext cx="2209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Memperlihatkan kemarahan dengan membuang muka</a:t>
            </a:r>
          </a:p>
        </p:txBody>
      </p:sp>
      <p:sp>
        <p:nvSpPr>
          <p:cNvPr id="17428" name="Rectangle 20">
            <a:extLst>
              <a:ext uri="{FF2B5EF4-FFF2-40B4-BE49-F238E27FC236}">
                <a16:creationId xmlns:a16="http://schemas.microsoft.com/office/drawing/2014/main" id="{2E1AE01F-F293-405A-86C1-3F7E79449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95601"/>
            <a:ext cx="2743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Wajah rileks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mata memandang simpatik/bijaksana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sedikit berkedip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alis mata </a:t>
            </a:r>
            <a:r>
              <a:rPr lang="en-US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normal</a:t>
            </a:r>
            <a:endParaRPr lang="id-ID" altLang="id-ID" sz="20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7429" name="Rectangle 21">
            <a:extLst>
              <a:ext uri="{FF2B5EF4-FFF2-40B4-BE49-F238E27FC236}">
                <a16:creationId xmlns:a16="http://schemas.microsoft.com/office/drawing/2014/main" id="{CAF8EBAB-5C38-4DB2-B7C3-535B45FCB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1" y="4495801"/>
            <a:ext cx="1789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Senyum tulus</a:t>
            </a:r>
          </a:p>
        </p:txBody>
      </p:sp>
      <p:sp>
        <p:nvSpPr>
          <p:cNvPr id="17430" name="Rectangle 22">
            <a:extLst>
              <a:ext uri="{FF2B5EF4-FFF2-40B4-BE49-F238E27FC236}">
                <a16:creationId xmlns:a16="http://schemas.microsoft.com/office/drawing/2014/main" id="{54528204-E062-4985-9E90-65341C427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1" y="4953001"/>
            <a:ext cx="1635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Mulut rileks</a:t>
            </a:r>
          </a:p>
        </p:txBody>
      </p:sp>
      <p:sp>
        <p:nvSpPr>
          <p:cNvPr id="17431" name="Rectangle 23">
            <a:extLst>
              <a:ext uri="{FF2B5EF4-FFF2-40B4-BE49-F238E27FC236}">
                <a16:creationId xmlns:a16="http://schemas.microsoft.com/office/drawing/2014/main" id="{0A4E51B6-F9DB-4518-9D7E-3573B76F9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1" y="5410201"/>
            <a:ext cx="23733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>
                <a:solidFill>
                  <a:schemeClr val="tx1"/>
                </a:solidFill>
                <a:latin typeface="Comic Sans MS" panose="030F0702030302020204" pitchFamily="66" charset="0"/>
              </a:rPr>
              <a:t>Memperlihatkan kemarahan dengan wajar </a:t>
            </a:r>
          </a:p>
        </p:txBody>
      </p:sp>
      <p:sp>
        <p:nvSpPr>
          <p:cNvPr id="27670" name="Text Box 24">
            <a:extLst>
              <a:ext uri="{FF2B5EF4-FFF2-40B4-BE49-F238E27FC236}">
                <a16:creationId xmlns:a16="http://schemas.microsoft.com/office/drawing/2014/main" id="{30B3F7B6-E143-4501-9630-A355B5D41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04800"/>
            <a:ext cx="3124200" cy="45720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 sz="2400">
                <a:solidFill>
                  <a:schemeClr val="bg1"/>
                </a:solidFill>
                <a:latin typeface="Comic Sans MS" panose="030F0702030302020204" pitchFamily="66" charset="0"/>
              </a:rPr>
              <a:t>EKSPRESI WAJAH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7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7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7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7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7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7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7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7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7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7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/>
      <p:bldP spid="17418" grpId="0"/>
      <p:bldP spid="17419" grpId="0"/>
      <p:bldP spid="17422" grpId="0"/>
      <p:bldP spid="17423" grpId="0"/>
      <p:bldP spid="17425" grpId="0"/>
      <p:bldP spid="17426" grpId="0"/>
      <p:bldP spid="17427" grpId="0"/>
      <p:bldP spid="17429" grpId="0"/>
      <p:bldP spid="17430" grpId="0"/>
      <p:bldP spid="174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:a16="http://schemas.microsoft.com/office/drawing/2014/main" id="{B6548D56-B6A9-4E60-8998-B1C8ED010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57200"/>
            <a:ext cx="8229600" cy="6019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4572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id-ID" altLang="id-ID" sz="28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6627" name="Text Box 5">
            <a:extLst>
              <a:ext uri="{FF2B5EF4-FFF2-40B4-BE49-F238E27FC236}">
                <a16:creationId xmlns:a16="http://schemas.microsoft.com/office/drawing/2014/main" id="{285064B4-F0A8-4486-879F-40C5629B6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914400"/>
            <a:ext cx="8229600" cy="39248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endParaRPr lang="id-ID" altLang="id-ID" sz="28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26628" name="Picture 6" descr="GC000417">
            <a:extLst>
              <a:ext uri="{FF2B5EF4-FFF2-40B4-BE49-F238E27FC236}">
                <a16:creationId xmlns:a16="http://schemas.microsoft.com/office/drawing/2014/main" id="{B40540C6-64CC-4E57-BBF8-DDABFFAE1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137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7" descr="GC000416">
            <a:extLst>
              <a:ext uri="{FF2B5EF4-FFF2-40B4-BE49-F238E27FC236}">
                <a16:creationId xmlns:a16="http://schemas.microsoft.com/office/drawing/2014/main" id="{FB7DC32D-D147-4433-9216-01B44E9C8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71600"/>
            <a:ext cx="1676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8" descr="GC000422">
            <a:extLst>
              <a:ext uri="{FF2B5EF4-FFF2-40B4-BE49-F238E27FC236}">
                <a16:creationId xmlns:a16="http://schemas.microsoft.com/office/drawing/2014/main" id="{EEAE1869-0A53-468B-9C85-3AE96CC76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4242">
            <a:off x="8153400" y="1143000"/>
            <a:ext cx="14033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9">
            <a:extLst>
              <a:ext uri="{FF2B5EF4-FFF2-40B4-BE49-F238E27FC236}">
                <a16:creationId xmlns:a16="http://schemas.microsoft.com/office/drawing/2014/main" id="{22C6C6B2-7D22-4CF2-B082-546D1A2D0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04800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AGRESSIF</a:t>
            </a:r>
          </a:p>
        </p:txBody>
      </p:sp>
      <p:sp>
        <p:nvSpPr>
          <p:cNvPr id="26632" name="Text Box 10">
            <a:extLst>
              <a:ext uri="{FF2B5EF4-FFF2-40B4-BE49-F238E27FC236}">
                <a16:creationId xmlns:a16="http://schemas.microsoft.com/office/drawing/2014/main" id="{7079DECE-A07C-4101-9243-68AC002E4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304800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ASERTIF</a:t>
            </a:r>
          </a:p>
        </p:txBody>
      </p:sp>
      <p:sp>
        <p:nvSpPr>
          <p:cNvPr id="26633" name="Text Box 11">
            <a:extLst>
              <a:ext uri="{FF2B5EF4-FFF2-40B4-BE49-F238E27FC236}">
                <a16:creationId xmlns:a16="http://schemas.microsoft.com/office/drawing/2014/main" id="{94B07E81-ABC8-4C9C-BC0A-DF49330DD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048001"/>
            <a:ext cx="2209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NON-ASERTIF</a:t>
            </a:r>
          </a:p>
        </p:txBody>
      </p:sp>
      <p:sp>
        <p:nvSpPr>
          <p:cNvPr id="18444" name="Rectangle 12">
            <a:extLst>
              <a:ext uri="{FF2B5EF4-FFF2-40B4-BE49-F238E27FC236}">
                <a16:creationId xmlns:a16="http://schemas.microsoft.com/office/drawing/2014/main" id="{EE1C8378-4CD8-41D4-8346-6826C5477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429001"/>
            <a:ext cx="22098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Anda selalu mengiteru</a:t>
            </a:r>
            <a:r>
              <a:rPr lang="en-US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p</a:t>
            </a: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si cerita saya !</a:t>
            </a:r>
          </a:p>
        </p:txBody>
      </p:sp>
      <p:sp>
        <p:nvSpPr>
          <p:cNvPr id="18445" name="Rectangle 13">
            <a:extLst>
              <a:ext uri="{FF2B5EF4-FFF2-40B4-BE49-F238E27FC236}">
                <a16:creationId xmlns:a16="http://schemas.microsoft.com/office/drawing/2014/main" id="{D5B84452-76B3-42AF-9DDE-AEFB07444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648201"/>
            <a:ext cx="1981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Anda menyapu ruangan ini tidak bersih !</a:t>
            </a:r>
          </a:p>
        </p:txBody>
      </p:sp>
      <p:sp>
        <p:nvSpPr>
          <p:cNvPr id="18446" name="Rectangle 14">
            <a:extLst>
              <a:ext uri="{FF2B5EF4-FFF2-40B4-BE49-F238E27FC236}">
                <a16:creationId xmlns:a16="http://schemas.microsoft.com/office/drawing/2014/main" id="{64BE42A4-434E-4C2E-A1A0-641EF8747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429001"/>
            <a:ext cx="2362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Saya mohon tidak ada yang menginterupsi cerita saya !</a:t>
            </a:r>
          </a:p>
        </p:txBody>
      </p:sp>
      <p:sp>
        <p:nvSpPr>
          <p:cNvPr id="18447" name="Rectangle 15">
            <a:extLst>
              <a:ext uri="{FF2B5EF4-FFF2-40B4-BE49-F238E27FC236}">
                <a16:creationId xmlns:a16="http://schemas.microsoft.com/office/drawing/2014/main" id="{7A2F5751-26C4-44AD-B26E-F34EB0E2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724401"/>
            <a:ext cx="2590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Saya lihat ruangan ini tidak bersih, apakah bisa dibersihkan lagi !</a:t>
            </a:r>
          </a:p>
        </p:txBody>
      </p:sp>
      <p:sp>
        <p:nvSpPr>
          <p:cNvPr id="18448" name="Rectangle 16">
            <a:extLst>
              <a:ext uri="{FF2B5EF4-FFF2-40B4-BE49-F238E27FC236}">
                <a16:creationId xmlns:a16="http://schemas.microsoft.com/office/drawing/2014/main" id="{C776420B-18C0-40B6-92FE-22CA43346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429001"/>
            <a:ext cx="2743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Saya ingin ber</a:t>
            </a:r>
            <a:r>
              <a:rPr lang="en-US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c</a:t>
            </a: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erita tanpa interupsi !</a:t>
            </a:r>
          </a:p>
        </p:txBody>
      </p:sp>
      <p:sp>
        <p:nvSpPr>
          <p:cNvPr id="18449" name="Rectangle 17">
            <a:extLst>
              <a:ext uri="{FF2B5EF4-FFF2-40B4-BE49-F238E27FC236}">
                <a16:creationId xmlns:a16="http://schemas.microsoft.com/office/drawing/2014/main" id="{958C77F5-B2B3-46A1-B527-745ED9490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1" y="4191001"/>
            <a:ext cx="22188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Saya senang bila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ruangan ini lebih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bersih lagi !</a:t>
            </a:r>
          </a:p>
        </p:txBody>
      </p:sp>
      <p:sp>
        <p:nvSpPr>
          <p:cNvPr id="26640" name="Text Box 18">
            <a:extLst>
              <a:ext uri="{FF2B5EF4-FFF2-40B4-BE49-F238E27FC236}">
                <a16:creationId xmlns:a16="http://schemas.microsoft.com/office/drawing/2014/main" id="{60C12BAD-9F85-49B5-B73A-2AF26CE72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04800"/>
            <a:ext cx="3124200" cy="45720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457200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id-ID" sz="2400">
                <a:solidFill>
                  <a:prstClr val="white"/>
                </a:solidFill>
                <a:latin typeface="Comic Sans MS" panose="030F0702030302020204" pitchFamily="66" charset="0"/>
              </a:rPr>
              <a:t>PERKATAAN</a:t>
            </a:r>
          </a:p>
        </p:txBody>
      </p:sp>
      <p:sp>
        <p:nvSpPr>
          <p:cNvPr id="18451" name="Rectangle 19">
            <a:extLst>
              <a:ext uri="{FF2B5EF4-FFF2-40B4-BE49-F238E27FC236}">
                <a16:creationId xmlns:a16="http://schemas.microsoft.com/office/drawing/2014/main" id="{824EE9F8-9429-4308-9928-5DE317394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1" y="5257801"/>
            <a:ext cx="2225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Tolong ambilkan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s</a:t>
            </a:r>
            <a:r>
              <a:rPr lang="id-ID" altLang="id-ID" sz="2000">
                <a:solidFill>
                  <a:prstClr val="black"/>
                </a:solidFill>
                <a:latin typeface="Comic Sans MS" panose="030F0702030302020204" pitchFamily="66" charset="0"/>
              </a:rPr>
              <a:t>aya . . . !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18447" grpId="0"/>
      <p:bldP spid="18449" grpId="0"/>
      <p:bldP spid="184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C052280-388E-4151-A1EB-5236D4FCC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D3E00-FA7A-4547-847F-40FBA5FD1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927100"/>
            <a:ext cx="2786007" cy="461645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Ciri-ciri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komunikasi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asertif</a:t>
            </a:r>
            <a:endParaRPr lang="en-ID" dirty="0">
              <a:latin typeface="Bahnschrift" panose="020B05020402040202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4251C3-E720-4363-8AF0-20AD31937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301359"/>
            <a:ext cx="0" cy="191135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4CC95-B63C-470A-A8D2-A82B96FE5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752" y="309489"/>
            <a:ext cx="7370806" cy="6386733"/>
          </a:xfrm>
        </p:spPr>
        <p:txBody>
          <a:bodyPr anchor="ctr">
            <a:noAutofit/>
          </a:bodyPr>
          <a:lstStyle/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>
                <a:latin typeface="Bahnschrift" panose="020B0502040204020203" pitchFamily="34" charset="0"/>
              </a:rPr>
              <a:t>Terbuka dan </a:t>
            </a:r>
            <a:r>
              <a:rPr lang="en-ID" sz="2400" dirty="0" err="1">
                <a:latin typeface="Bahnschrift" panose="020B0502040204020203" pitchFamily="34" charset="0"/>
              </a:rPr>
              <a:t>jujur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terhadap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pendapat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diri</a:t>
            </a:r>
            <a:r>
              <a:rPr lang="en-ID" sz="2400" dirty="0">
                <a:latin typeface="Bahnschrift" panose="020B0502040204020203" pitchFamily="34" charset="0"/>
              </a:rPr>
              <a:t> dan orang lain.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 err="1">
                <a:latin typeface="Bahnschrift" panose="020B0502040204020203" pitchFamily="34" charset="0"/>
              </a:rPr>
              <a:t>Mendengarkan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pendapat</a:t>
            </a:r>
            <a:r>
              <a:rPr lang="en-ID" sz="2400" dirty="0">
                <a:latin typeface="Bahnschrift" panose="020B0502040204020203" pitchFamily="34" charset="0"/>
              </a:rPr>
              <a:t> orang lain dan </a:t>
            </a:r>
            <a:r>
              <a:rPr lang="en-ID" sz="2400" dirty="0" err="1">
                <a:latin typeface="Bahnschrift" panose="020B0502040204020203" pitchFamily="34" charset="0"/>
              </a:rPr>
              <a:t>memahaminya</a:t>
            </a:r>
            <a:r>
              <a:rPr lang="en-ID" sz="2400" dirty="0">
                <a:latin typeface="Bahnschrift" panose="020B0502040204020203" pitchFamily="34" charset="0"/>
              </a:rPr>
              <a:t>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 err="1">
                <a:latin typeface="Bahnschrift" panose="020B0502040204020203" pitchFamily="34" charset="0"/>
              </a:rPr>
              <a:t>Menyatakan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pendapat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pribadi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tanpa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mengorbankan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perasaan</a:t>
            </a:r>
            <a:r>
              <a:rPr lang="en-ID" sz="2400" dirty="0">
                <a:latin typeface="Bahnschrift" panose="020B0502040204020203" pitchFamily="34" charset="0"/>
              </a:rPr>
              <a:t> orang lain.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 err="1">
                <a:latin typeface="Bahnschrift" panose="020B0502040204020203" pitchFamily="34" charset="0"/>
              </a:rPr>
              <a:t>Mencari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solusi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bersama</a:t>
            </a:r>
            <a:r>
              <a:rPr lang="en-ID" sz="2400" dirty="0"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latin typeface="Bahnschrift" panose="020B0502040204020203" pitchFamily="34" charset="0"/>
              </a:rPr>
              <a:t>keputusan</a:t>
            </a:r>
            <a:r>
              <a:rPr lang="en-ID" sz="2400" dirty="0">
                <a:latin typeface="Bahnschrift" panose="020B0502040204020203" pitchFamily="34" charset="0"/>
              </a:rPr>
              <a:t>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 err="1">
                <a:latin typeface="Bahnschrift" panose="020B0502040204020203" pitchFamily="34" charset="0"/>
              </a:rPr>
              <a:t>Menghargai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diri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sendiri</a:t>
            </a:r>
            <a:r>
              <a:rPr lang="en-ID" sz="2400" dirty="0">
                <a:latin typeface="Bahnschrift" panose="020B0502040204020203" pitchFamily="34" charset="0"/>
              </a:rPr>
              <a:t> dan orang lain dan </a:t>
            </a:r>
            <a:r>
              <a:rPr lang="en-ID" sz="2400" dirty="0" err="1">
                <a:latin typeface="Bahnschrift" panose="020B0502040204020203" pitchFamily="34" charset="0"/>
              </a:rPr>
              <a:t>mampu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mengatasi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konflik</a:t>
            </a:r>
            <a:endParaRPr lang="en-ID" sz="2400" dirty="0">
              <a:latin typeface="Bahnschrift" panose="020B0502040204020203" pitchFamily="34" charset="0"/>
            </a:endParaRP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 err="1">
                <a:latin typeface="Bahnschrift" panose="020B0502040204020203" pitchFamily="34" charset="0"/>
              </a:rPr>
              <a:t>Menyatakan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perasaan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pribadi</a:t>
            </a:r>
            <a:r>
              <a:rPr lang="en-ID" sz="2400" dirty="0">
                <a:latin typeface="Bahnschrift" panose="020B0502040204020203" pitchFamily="34" charset="0"/>
              </a:rPr>
              <a:t>, </a:t>
            </a:r>
            <a:r>
              <a:rPr lang="en-ID" sz="2400" dirty="0" err="1">
                <a:latin typeface="Bahnschrift" panose="020B0502040204020203" pitchFamily="34" charset="0"/>
              </a:rPr>
              <a:t>jujur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tetapi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hati-hati</a:t>
            </a:r>
            <a:r>
              <a:rPr lang="en-ID" sz="2400" dirty="0">
                <a:latin typeface="Bahnschrift" panose="020B0502040204020203" pitchFamily="34" charset="0"/>
              </a:rPr>
              <a:t>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 err="1">
                <a:latin typeface="Bahnschrift" panose="020B0502040204020203" pitchFamily="34" charset="0"/>
              </a:rPr>
              <a:t>Mempertahankan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hak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diri</a:t>
            </a:r>
            <a:r>
              <a:rPr lang="en-ID" sz="2400" dirty="0">
                <a:latin typeface="Bahnschrift" panose="020B0502040204020203" pitchFamily="34" charset="0"/>
              </a:rPr>
              <a:t>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400" dirty="0">
                <a:latin typeface="Bahnschrift" panose="020B0502040204020203" pitchFamily="34" charset="0"/>
              </a:rPr>
              <a:t>Mampu </a:t>
            </a:r>
            <a:r>
              <a:rPr lang="en-ID" sz="2400" dirty="0" err="1">
                <a:latin typeface="Bahnschrift" panose="020B0502040204020203" pitchFamily="34" charset="0"/>
              </a:rPr>
              <a:t>menyatakan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perasaan</a:t>
            </a:r>
            <a:r>
              <a:rPr lang="en-ID" sz="2400" dirty="0">
                <a:latin typeface="Bahnschrift" panose="020B0502040204020203" pitchFamily="34" charset="0"/>
              </a:rPr>
              <a:t>, </a:t>
            </a:r>
            <a:r>
              <a:rPr lang="en-ID" sz="2400" dirty="0" err="1">
                <a:latin typeface="Bahnschrift" panose="020B0502040204020203" pitchFamily="34" charset="0"/>
              </a:rPr>
              <a:t>baik</a:t>
            </a:r>
            <a:r>
              <a:rPr lang="en-ID" sz="2400" dirty="0"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latin typeface="Bahnschrift" panose="020B0502040204020203" pitchFamily="34" charset="0"/>
              </a:rPr>
              <a:t>menyenangkan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maupun</a:t>
            </a:r>
            <a:r>
              <a:rPr lang="en-ID" sz="2400" dirty="0"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latin typeface="Bahnschrift" panose="020B0502040204020203" pitchFamily="34" charset="0"/>
              </a:rPr>
              <a:t>tidak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menyenangkan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dengan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cara</a:t>
            </a:r>
            <a:r>
              <a:rPr lang="en-ID" sz="2400" dirty="0"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latin typeface="Bahnschrift" panose="020B0502040204020203" pitchFamily="34" charset="0"/>
              </a:rPr>
              <a:t>tepat</a:t>
            </a:r>
            <a:r>
              <a:rPr lang="en-ID" sz="2400" dirty="0">
                <a:latin typeface="Bahnschrift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3391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B36D43-160A-4459-A18F-4471E7926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C17B38-9174-4965-BABA-C9C1C6F3D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604933"/>
          </a:xfrm>
          <a:prstGeom prst="rect">
            <a:avLst/>
          </a:prstGeom>
          <a:solidFill>
            <a:srgbClr val="262626"/>
          </a:solidFill>
          <a:ln w="38100" cap="sq">
            <a:noFill/>
            <a:miter lim="800000"/>
          </a:ln>
          <a:effectLst>
            <a:outerShdw blurRad="54991" dist="1778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9F8B44-EC6D-4F5D-BD9F-AEF498D9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86" y="1347216"/>
            <a:ext cx="3166532" cy="4163569"/>
          </a:xfrm>
          <a:solidFill>
            <a:schemeClr val="accent2">
              <a:lumMod val="50000"/>
            </a:schemeClr>
          </a:solidFill>
        </p:spPr>
        <p:txBody>
          <a:bodyPr anchor="ctr">
            <a:normAutofit/>
          </a:bodyPr>
          <a:lstStyle/>
          <a:p>
            <a:r>
              <a:rPr lang="en-US" sz="32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Formulasi</a:t>
            </a:r>
            <a:r>
              <a:rPr lang="en-US" sz="32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kalimat</a:t>
            </a:r>
            <a:r>
              <a:rPr lang="en-US" sz="32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asertif</a:t>
            </a:r>
            <a:br>
              <a:rPr lang="en-US" sz="3200" dirty="0">
                <a:solidFill>
                  <a:srgbClr val="FFFFFF"/>
                </a:solidFill>
                <a:latin typeface="Bahnschrift" panose="020B0502040204020203" pitchFamily="34" charset="0"/>
              </a:rPr>
            </a:br>
            <a:br>
              <a:rPr lang="en-US" sz="2400" dirty="0">
                <a:solidFill>
                  <a:srgbClr val="FFFFFF"/>
                </a:solidFill>
                <a:latin typeface="Bahnschrift" panose="020B0502040204020203" pitchFamily="34" charset="0"/>
              </a:rPr>
            </a:br>
            <a:r>
              <a:rPr lang="en-US" sz="2800" cap="none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Fokus</a:t>
            </a:r>
            <a:r>
              <a:rPr lang="en-US" sz="2800" cap="none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pada “Saya”</a:t>
            </a:r>
            <a:br>
              <a:rPr lang="en-US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en-ID" sz="2400" dirty="0">
              <a:solidFill>
                <a:srgbClr val="FFFFFF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865F92-5D70-4CFC-A515-E5AD0F55F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79171"/>
            <a:ext cx="0" cy="2699658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184-8342-4D34-8CE2-4645A186C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837" y="959370"/>
            <a:ext cx="6321845" cy="4991725"/>
          </a:xfrm>
          <a:solidFill>
            <a:schemeClr val="tx2">
              <a:lumMod val="25000"/>
            </a:schemeClr>
          </a:solidFill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tidak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ingin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ingin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"Saya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senang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sekali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waktu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mengatakan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senang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sekali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waktu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melakukan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“Waktu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melakukan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 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merasa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Pendapat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saya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sedikit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berbeda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 Saya rasa…”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sudah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memutuskan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untuk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tidak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“Saya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tidak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ID" sz="24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akan</a:t>
            </a:r>
            <a:r>
              <a:rPr lang="en-ID" sz="2400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…”</a:t>
            </a:r>
          </a:p>
        </p:txBody>
      </p:sp>
    </p:spTree>
    <p:extLst>
      <p:ext uri="{BB962C8B-B14F-4D97-AF65-F5344CB8AC3E}">
        <p14:creationId xmlns:p14="http://schemas.microsoft.com/office/powerpoint/2010/main" val="3967837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664D-0C66-46E7-9094-D14AF4799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6" y="299803"/>
            <a:ext cx="9813509" cy="899410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Bahnschrift" panose="020B0502040204020203" pitchFamily="34" charset="0"/>
              </a:rPr>
              <a:t>Tips </a:t>
            </a:r>
            <a:r>
              <a:rPr lang="en-US" dirty="0" err="1">
                <a:latin typeface="Bahnschrift" panose="020B0502040204020203" pitchFamily="34" charset="0"/>
              </a:rPr>
              <a:t>praktis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komunikasi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asertif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D4E56-CE0B-451E-8B30-F26D9E027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046" y="1424067"/>
            <a:ext cx="9813510" cy="5134130"/>
          </a:xfrm>
          <a:solidFill>
            <a:schemeClr val="tx2">
              <a:lumMod val="25000"/>
            </a:schemeClr>
          </a:solidFill>
        </p:spPr>
        <p:txBody>
          <a:bodyPr anchor="ctr">
            <a:noAutofit/>
          </a:bodyPr>
          <a:lstStyle/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800" dirty="0" err="1">
                <a:latin typeface="Bahnschrift" panose="020B0502040204020203" pitchFamily="34" charset="0"/>
              </a:rPr>
              <a:t>Gunakan</a:t>
            </a:r>
            <a:r>
              <a:rPr lang="en-ID" sz="2800" dirty="0">
                <a:latin typeface="Bahnschrift" panose="020B0502040204020203" pitchFamily="34" charset="0"/>
              </a:rPr>
              <a:t> “</a:t>
            </a:r>
            <a:r>
              <a:rPr lang="en-ID" sz="2800" dirty="0" err="1">
                <a:latin typeface="Bahnschrift" panose="020B0502040204020203" pitchFamily="34" charset="0"/>
              </a:rPr>
              <a:t>Kalimat</a:t>
            </a:r>
            <a:r>
              <a:rPr lang="en-ID" sz="2800" dirty="0">
                <a:latin typeface="Bahnschrift" panose="020B0502040204020203" pitchFamily="34" charset="0"/>
              </a:rPr>
              <a:t> Saya”.</a:t>
            </a:r>
            <a:r>
              <a:rPr lang="en-ID" sz="2800" dirty="0" err="1">
                <a:latin typeface="Bahnschrift" panose="020B0502040204020203" pitchFamily="34" charset="0"/>
              </a:rPr>
              <a:t>untuk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memfokuskan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percakapan</a:t>
            </a:r>
            <a:r>
              <a:rPr lang="en-ID" sz="2800" dirty="0">
                <a:latin typeface="Bahnschrift" panose="020B0502040204020203" pitchFamily="34" charset="0"/>
              </a:rPr>
              <a:t> pada </a:t>
            </a:r>
            <a:r>
              <a:rPr lang="en-ID" sz="2800" dirty="0" err="1">
                <a:latin typeface="Bahnschrift" panose="020B0502040204020203" pitchFamily="34" charset="0"/>
              </a:rPr>
              <a:t>anda</a:t>
            </a:r>
            <a:r>
              <a:rPr lang="en-ID" sz="2800" dirty="0">
                <a:latin typeface="Bahnschrift" panose="020B0502040204020203" pitchFamily="34" charset="0"/>
              </a:rPr>
              <a:t>, dan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menyalahkan</a:t>
            </a:r>
            <a:r>
              <a:rPr lang="en-ID" sz="2800" dirty="0">
                <a:latin typeface="Bahnschrift" panose="020B0502040204020203" pitchFamily="34" charset="0"/>
              </a:rPr>
              <a:t> yang lain.</a:t>
            </a:r>
          </a:p>
          <a:p>
            <a:pPr marL="719138" indent="-35877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ID" sz="2800" dirty="0">
                <a:latin typeface="Bahnschrift" panose="020B0502040204020203" pitchFamily="34" charset="0"/>
              </a:rPr>
              <a:t>“Saya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sependapat</a:t>
            </a:r>
            <a:r>
              <a:rPr lang="en-ID" sz="2800" dirty="0">
                <a:latin typeface="Bahnschrift" panose="020B0502040204020203" pitchFamily="34" charset="0"/>
              </a:rPr>
              <a:t>” </a:t>
            </a:r>
            <a:r>
              <a:rPr lang="en-ID" sz="2800" dirty="0" err="1">
                <a:latin typeface="Bahnschrift" panose="020B0502040204020203" pitchFamily="34" charset="0"/>
              </a:rPr>
              <a:t>bukan</a:t>
            </a:r>
            <a:r>
              <a:rPr lang="en-ID" sz="2800" dirty="0">
                <a:latin typeface="Bahnschrift" panose="020B0502040204020203" pitchFamily="34" charset="0"/>
              </a:rPr>
              <a:t> “</a:t>
            </a:r>
            <a:r>
              <a:rPr lang="en-ID" sz="2800" dirty="0" err="1">
                <a:latin typeface="Bahnschrift" panose="020B0502040204020203" pitchFamily="34" charset="0"/>
              </a:rPr>
              <a:t>Kamu</a:t>
            </a:r>
            <a:r>
              <a:rPr lang="en-ID" sz="2800" dirty="0">
                <a:latin typeface="Bahnschrift" panose="020B0502040204020203" pitchFamily="34" charset="0"/>
              </a:rPr>
              <a:t> salah”</a:t>
            </a:r>
          </a:p>
          <a:p>
            <a:pPr marL="719138" indent="-35877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ID" sz="2800" dirty="0">
                <a:latin typeface="Bahnschrift" panose="020B0502040204020203" pitchFamily="34" charset="0"/>
              </a:rPr>
              <a:t>“Saya </a:t>
            </a:r>
            <a:r>
              <a:rPr lang="en-ID" sz="2800" dirty="0" err="1">
                <a:latin typeface="Bahnschrift" panose="020B0502040204020203" pitchFamily="34" charset="0"/>
              </a:rPr>
              <a:t>merasa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diperhatikan</a:t>
            </a:r>
            <a:r>
              <a:rPr lang="en-ID" sz="2800" dirty="0">
                <a:latin typeface="Bahnschrift" panose="020B0502040204020203" pitchFamily="34" charset="0"/>
              </a:rPr>
              <a:t>” </a:t>
            </a:r>
            <a:r>
              <a:rPr lang="en-ID" sz="2800" dirty="0" err="1">
                <a:latin typeface="Bahnschrift" panose="020B0502040204020203" pitchFamily="34" charset="0"/>
              </a:rPr>
              <a:t>bukan</a:t>
            </a:r>
            <a:r>
              <a:rPr lang="en-ID" sz="2800" dirty="0">
                <a:latin typeface="Bahnschrift" panose="020B0502040204020203" pitchFamily="34" charset="0"/>
              </a:rPr>
              <a:t> “Anda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peduli</a:t>
            </a:r>
            <a:r>
              <a:rPr lang="en-ID" sz="2800" dirty="0">
                <a:latin typeface="Bahnschrift" panose="020B0502040204020203" pitchFamily="34" charset="0"/>
              </a:rPr>
              <a:t>”</a:t>
            </a:r>
          </a:p>
          <a:p>
            <a:pPr marL="719138" indent="-35877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ID" sz="2800" dirty="0">
                <a:latin typeface="Bahnschrift" panose="020B0502040204020203" pitchFamily="34" charset="0"/>
              </a:rPr>
              <a:t>“Saya </a:t>
            </a:r>
            <a:r>
              <a:rPr lang="en-ID" sz="2800" dirty="0" err="1">
                <a:latin typeface="Bahnschrift" panose="020B0502040204020203" pitchFamily="34" charset="0"/>
              </a:rPr>
              <a:t>merasa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diperlakukan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adil</a:t>
            </a:r>
            <a:r>
              <a:rPr lang="en-ID" sz="2800" dirty="0">
                <a:latin typeface="Bahnschrift" panose="020B0502040204020203" pitchFamily="34" charset="0"/>
              </a:rPr>
              <a:t>” </a:t>
            </a:r>
            <a:r>
              <a:rPr lang="en-ID" sz="2800" dirty="0" err="1">
                <a:latin typeface="Bahnschrift" panose="020B0502040204020203" pitchFamily="34" charset="0"/>
              </a:rPr>
              <a:t>bukan</a:t>
            </a:r>
            <a:r>
              <a:rPr lang="en-ID" sz="2800" dirty="0">
                <a:latin typeface="Bahnschrift" panose="020B0502040204020203" pitchFamily="34" charset="0"/>
              </a:rPr>
              <a:t> “Anda </a:t>
            </a:r>
            <a:r>
              <a:rPr lang="en-ID" sz="2800" dirty="0" err="1">
                <a:latin typeface="Bahnschrift" panose="020B0502040204020203" pitchFamily="34" charset="0"/>
              </a:rPr>
              <a:t>sangat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adil</a:t>
            </a:r>
            <a:r>
              <a:rPr lang="en-ID" sz="2800" dirty="0">
                <a:latin typeface="Bahnschrift" panose="020B0502040204020203" pitchFamily="34" charset="0"/>
              </a:rPr>
              <a:t>”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800" dirty="0" err="1">
                <a:latin typeface="Bahnschrift" panose="020B0502040204020203" pitchFamily="34" charset="0"/>
              </a:rPr>
              <a:t>Tolak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bila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harus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menolak</a:t>
            </a:r>
            <a:r>
              <a:rPr lang="en-ID" sz="2800" dirty="0">
                <a:latin typeface="Bahnschrift" panose="020B0502040204020203" pitchFamily="34" charset="0"/>
              </a:rPr>
              <a:t>. </a:t>
            </a:r>
            <a:r>
              <a:rPr lang="en-ID" sz="2800" dirty="0" err="1">
                <a:latin typeface="Bahnschrift" panose="020B0502040204020203" pitchFamily="34" charset="0"/>
              </a:rPr>
              <a:t>Katakan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penolakan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dengan</a:t>
            </a:r>
            <a:r>
              <a:rPr lang="en-ID" sz="2800" dirty="0">
                <a:latin typeface="Bahnschrift" panose="020B0502040204020203" pitchFamily="34" charset="0"/>
              </a:rPr>
              <a:t> nada yang </a:t>
            </a:r>
            <a:r>
              <a:rPr lang="en-ID" sz="2800" dirty="0" err="1">
                <a:latin typeface="Bahnschrift" panose="020B0502040204020203" pitchFamily="34" charset="0"/>
              </a:rPr>
              <a:t>rendah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sambil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tawarkan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alternatif</a:t>
            </a:r>
            <a:r>
              <a:rPr lang="en-ID" sz="2800" dirty="0">
                <a:latin typeface="Bahnschrift" panose="020B0502040204020203" pitchFamily="34" charset="0"/>
              </a:rPr>
              <a:t>. </a:t>
            </a:r>
            <a:r>
              <a:rPr lang="en-ID" sz="2800" dirty="0" err="1">
                <a:latin typeface="Bahnschrift" panose="020B0502040204020203" pitchFamily="34" charset="0"/>
              </a:rPr>
              <a:t>Ini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untuk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menunjukkan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ketulusan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anda</a:t>
            </a:r>
            <a:r>
              <a:rPr lang="en-ID" sz="2800" dirty="0">
                <a:latin typeface="Bahnschrift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073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664D-0C66-46E7-9094-D14AF4799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868" y="644577"/>
            <a:ext cx="9368853" cy="1034320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Bahnschrift" panose="020B0502040204020203" pitchFamily="34" charset="0"/>
              </a:rPr>
              <a:t>Tips </a:t>
            </a:r>
            <a:r>
              <a:rPr lang="en-US" dirty="0" err="1">
                <a:latin typeface="Bahnschrift" panose="020B0502040204020203" pitchFamily="34" charset="0"/>
              </a:rPr>
              <a:t>praktis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komunikasi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en-US" dirty="0" err="1">
                <a:latin typeface="Bahnschrift" panose="020B0502040204020203" pitchFamily="34" charset="0"/>
              </a:rPr>
              <a:t>asertif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D4E56-CE0B-451E-8B30-F26D9E027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868" y="1888761"/>
            <a:ext cx="9368853" cy="4212235"/>
          </a:xfrm>
          <a:solidFill>
            <a:schemeClr val="tx2">
              <a:lumMod val="25000"/>
            </a:schemeClr>
          </a:solidFill>
        </p:spPr>
        <p:txBody>
          <a:bodyPr anchor="ctr">
            <a:noAutofit/>
          </a:bodyPr>
          <a:lstStyle/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800" dirty="0" err="1">
                <a:latin typeface="Bahnschrift" panose="020B0502040204020203" pitchFamily="34" charset="0"/>
              </a:rPr>
              <a:t>Sampaikan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pesan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anda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ke</a:t>
            </a:r>
            <a:r>
              <a:rPr lang="en-ID" sz="2800" dirty="0">
                <a:latin typeface="Bahnschrift" panose="020B0502040204020203" pitchFamily="34" charset="0"/>
              </a:rPr>
              <a:t> orang yang </a:t>
            </a:r>
            <a:r>
              <a:rPr lang="en-ID" sz="2800" dirty="0" err="1">
                <a:latin typeface="Bahnschrift" panose="020B0502040204020203" pitchFamily="34" charset="0"/>
              </a:rPr>
              <a:t>bersangkutan</a:t>
            </a:r>
            <a:r>
              <a:rPr lang="en-ID" sz="2800" dirty="0">
                <a:latin typeface="Bahnschrift" panose="020B0502040204020203" pitchFamily="34" charset="0"/>
              </a:rPr>
              <a:t>, </a:t>
            </a:r>
            <a:r>
              <a:rPr lang="en-ID" sz="2800" dirty="0" err="1">
                <a:latin typeface="Bahnschrift" panose="020B0502040204020203" pitchFamily="34" charset="0"/>
              </a:rPr>
              <a:t>bukan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ke</a:t>
            </a:r>
            <a:r>
              <a:rPr lang="en-ID" sz="2800" dirty="0">
                <a:latin typeface="Bahnschrift" panose="020B0502040204020203" pitchFamily="34" charset="0"/>
              </a:rPr>
              <a:t> orang lain.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800" dirty="0" err="1">
                <a:latin typeface="Bahnschrift" panose="020B0502040204020203" pitchFamily="34" charset="0"/>
              </a:rPr>
              <a:t>Bila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anda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belum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paham</a:t>
            </a:r>
            <a:r>
              <a:rPr lang="en-ID" sz="2800" dirty="0">
                <a:latin typeface="Bahnschrift" panose="020B0502040204020203" pitchFamily="34" charset="0"/>
              </a:rPr>
              <a:t>, </a:t>
            </a:r>
            <a:r>
              <a:rPr lang="en-ID" sz="2800" dirty="0" err="1">
                <a:latin typeface="Bahnschrift" panose="020B0502040204020203" pitchFamily="34" charset="0"/>
              </a:rPr>
              <a:t>tanya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hingga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jelas</a:t>
            </a:r>
            <a:r>
              <a:rPr lang="en-ID" sz="2800" dirty="0">
                <a:latin typeface="Bahnschrift" panose="020B0502040204020203" pitchFamily="34" charset="0"/>
              </a:rPr>
              <a:t>. </a:t>
            </a:r>
            <a:r>
              <a:rPr lang="en-ID" sz="2800" dirty="0" err="1">
                <a:latin typeface="Bahnschrift" panose="020B0502040204020203" pitchFamily="34" charset="0"/>
              </a:rPr>
              <a:t>Jangan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berasumsi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atau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menginterpretasi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apa</a:t>
            </a:r>
            <a:r>
              <a:rPr lang="en-ID" sz="2800" dirty="0">
                <a:latin typeface="Bahnschrift" panose="020B0502040204020203" pitchFamily="34" charset="0"/>
              </a:rPr>
              <a:t> yang </a:t>
            </a:r>
            <a:r>
              <a:rPr lang="en-ID" sz="2800" dirty="0" err="1">
                <a:latin typeface="Bahnschrift" panose="020B0502040204020203" pitchFamily="34" charset="0"/>
              </a:rPr>
              <a:t>mereka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katakan</a:t>
            </a:r>
            <a:r>
              <a:rPr lang="en-ID" sz="2800" dirty="0">
                <a:latin typeface="Bahnschrift" panose="020B0502040204020203" pitchFamily="34" charset="0"/>
              </a:rPr>
              <a:t>. </a:t>
            </a:r>
          </a:p>
          <a:p>
            <a:pPr marL="360363" indent="-3603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D" sz="2800" dirty="0" err="1">
                <a:latin typeface="Bahnschrift" panose="020B0502040204020203" pitchFamily="34" charset="0"/>
              </a:rPr>
              <a:t>Hindari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pemakaian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kalimat</a:t>
            </a:r>
            <a:r>
              <a:rPr lang="en-ID" sz="2800" dirty="0">
                <a:latin typeface="Bahnschrift" panose="020B0502040204020203" pitchFamily="34" charset="0"/>
              </a:rPr>
              <a:t> yang </a:t>
            </a:r>
            <a:r>
              <a:rPr lang="en-ID" sz="2800" dirty="0" err="1">
                <a:latin typeface="Bahnschrift" panose="020B0502040204020203" pitchFamily="34" charset="0"/>
              </a:rPr>
              <a:t>berlebihan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seperti</a:t>
            </a:r>
            <a:r>
              <a:rPr lang="en-ID" sz="2800" dirty="0">
                <a:latin typeface="Bahnschrift" panose="020B0502040204020203" pitchFamily="34" charset="0"/>
              </a:rPr>
              <a:t> “Anda </a:t>
            </a:r>
            <a:r>
              <a:rPr lang="en-ID" sz="2800" dirty="0" err="1">
                <a:latin typeface="Bahnschrift" panose="020B0502040204020203" pitchFamily="34" charset="0"/>
              </a:rPr>
              <a:t>selalu</a:t>
            </a:r>
            <a:r>
              <a:rPr lang="en-ID" sz="2800" dirty="0">
                <a:latin typeface="Bahnschrift" panose="020B0502040204020203" pitchFamily="34" charset="0"/>
              </a:rPr>
              <a:t>…”, “</a:t>
            </a:r>
            <a:r>
              <a:rPr lang="en-ID" sz="2800" dirty="0" err="1">
                <a:latin typeface="Bahnschrift" panose="020B0502040204020203" pitchFamily="34" charset="0"/>
              </a:rPr>
              <a:t>Kamu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tidak</a:t>
            </a:r>
            <a:r>
              <a:rPr lang="en-ID" sz="2800" dirty="0">
                <a:latin typeface="Bahnschrift" panose="020B0502040204020203" pitchFamily="34" charset="0"/>
              </a:rPr>
              <a:t> </a:t>
            </a:r>
            <a:r>
              <a:rPr lang="en-ID" sz="2800" dirty="0" err="1">
                <a:latin typeface="Bahnschrift" panose="020B0502040204020203" pitchFamily="34" charset="0"/>
              </a:rPr>
              <a:t>pernah</a:t>
            </a:r>
            <a:r>
              <a:rPr lang="en-ID" sz="2800" dirty="0">
                <a:latin typeface="Bahnschrift" panose="020B0502040204020203" pitchFamily="34" charset="0"/>
              </a:rPr>
              <a:t>…”, “</a:t>
            </a:r>
            <a:r>
              <a:rPr lang="en-ID" sz="2800" dirty="0" err="1">
                <a:latin typeface="Bahnschrift" panose="020B0502040204020203" pitchFamily="34" charset="0"/>
              </a:rPr>
              <a:t>Kamu</a:t>
            </a:r>
            <a:r>
              <a:rPr lang="en-ID" sz="2800" dirty="0">
                <a:latin typeface="Bahnschrift" panose="020B0502040204020203" pitchFamily="34" charset="0"/>
              </a:rPr>
              <a:t> orang yang paling…”.</a:t>
            </a:r>
          </a:p>
        </p:txBody>
      </p:sp>
    </p:spTree>
    <p:extLst>
      <p:ext uri="{BB962C8B-B14F-4D97-AF65-F5344CB8AC3E}">
        <p14:creationId xmlns:p14="http://schemas.microsoft.com/office/powerpoint/2010/main" val="284110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7153-6451-4398-9C5A-E1850E97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cap="none" dirty="0">
                <a:latin typeface="Bahnschrift" panose="020B0502040204020203" pitchFamily="34" charset="0"/>
              </a:rPr>
              <a:t>Latihan </a:t>
            </a:r>
            <a:r>
              <a:rPr lang="en-US" cap="none" dirty="0" err="1">
                <a:latin typeface="Bahnschrift" panose="020B0502040204020203" pitchFamily="34" charset="0"/>
              </a:rPr>
              <a:t>Komunikasi</a:t>
            </a:r>
            <a:br>
              <a:rPr lang="en-US" cap="none" dirty="0">
                <a:latin typeface="Bahnschrift" panose="020B0502040204020203" pitchFamily="34" charset="0"/>
              </a:rPr>
            </a:br>
            <a:r>
              <a:rPr lang="en-US" sz="2700" cap="none" dirty="0" err="1">
                <a:latin typeface="Bahnschrift" panose="020B0502040204020203" pitchFamily="34" charset="0"/>
              </a:rPr>
              <a:t>Sampaikan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pesan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berikut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menggunakan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gaya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komunikasi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Asertif</a:t>
            </a:r>
            <a:endParaRPr lang="en-ID" sz="2700" cap="none" dirty="0">
              <a:latin typeface="Bahnschrift" panose="020B0502040204020203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F9124-48A8-4A03-A600-3116F7DA4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444" y="2088320"/>
            <a:ext cx="5096560" cy="725218"/>
          </a:xfrm>
          <a:solidFill>
            <a:srgbClr val="FFFF00"/>
          </a:solidFill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" panose="020B0502040204020203" pitchFamily="34" charset="0"/>
              </a:rPr>
              <a:t>KALIMAT NON ASERTIF</a:t>
            </a:r>
            <a:endParaRPr lang="en-ID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DA60E3-61F0-4CC6-8133-98DCA6CF6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“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Adminitrasi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sekolah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Saudara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banyak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beres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Apakah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selama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Saudara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mengawasi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mengendalikan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staf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megerjakan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adminitrasi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? ”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AED09A-2251-4688-8B8C-C65D0FCCF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725218"/>
          </a:xfrm>
          <a:solidFill>
            <a:schemeClr val="accent2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KALIMAT BERGAYA ASERTIF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5B594B-65B0-437F-B0ED-6FEE3A7AE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2003" y="2912232"/>
            <a:ext cx="4865554" cy="2878968"/>
          </a:xfrm>
          <a:solidFill>
            <a:schemeClr val="accent2">
              <a:lumMod val="75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hnschrift" panose="020B0502040204020203" pitchFamily="34" charset="0"/>
              </a:rPr>
              <a:t>?</a:t>
            </a:r>
            <a:endParaRPr lang="en-ID" sz="66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1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7153-6451-4398-9C5A-E1850E97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cap="none" dirty="0">
                <a:latin typeface="Bahnschrift" panose="020B0502040204020203" pitchFamily="34" charset="0"/>
              </a:rPr>
              <a:t>Latihan </a:t>
            </a:r>
            <a:r>
              <a:rPr lang="en-US" cap="none" dirty="0" err="1">
                <a:latin typeface="Bahnschrift" panose="020B0502040204020203" pitchFamily="34" charset="0"/>
              </a:rPr>
              <a:t>Komunikasi</a:t>
            </a:r>
            <a:br>
              <a:rPr lang="en-US" cap="none" dirty="0">
                <a:latin typeface="Bahnschrift" panose="020B0502040204020203" pitchFamily="34" charset="0"/>
              </a:rPr>
            </a:br>
            <a:r>
              <a:rPr lang="en-US" sz="2700" cap="none" dirty="0" err="1">
                <a:latin typeface="Bahnschrift" panose="020B0502040204020203" pitchFamily="34" charset="0"/>
              </a:rPr>
              <a:t>Sampaikan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pesan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berikut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menggunakan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gaya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komunikasi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Asertif</a:t>
            </a:r>
            <a:endParaRPr lang="en-ID" sz="2700" cap="none" dirty="0">
              <a:latin typeface="Bahnschrift" panose="020B0502040204020203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F9124-48A8-4A03-A600-3116F7DA4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444" y="2088320"/>
            <a:ext cx="5096560" cy="725218"/>
          </a:xfrm>
          <a:solidFill>
            <a:srgbClr val="FFFF00"/>
          </a:solidFill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" panose="020B0502040204020203" pitchFamily="34" charset="0"/>
              </a:rPr>
              <a:t>KALIMAT NON ASERTIF</a:t>
            </a:r>
            <a:endParaRPr lang="en-ID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DA60E3-61F0-4CC6-8133-98DCA6CF6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“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Pembelajaran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lakukan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kelas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tadi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masih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belum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Aktivitas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siswa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hampir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Sepanjang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pembelajaran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, guru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terlalu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dominan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meskipun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memang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sangat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menguasai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materi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”!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AED09A-2251-4688-8B8C-C65D0FCCF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725218"/>
          </a:xfrm>
          <a:solidFill>
            <a:schemeClr val="accent2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KALIMAT BERGAYA ASERTIF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5B594B-65B0-437F-B0ED-6FEE3A7AE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2003" y="2912232"/>
            <a:ext cx="4865554" cy="2878968"/>
          </a:xfrm>
          <a:solidFill>
            <a:schemeClr val="accent2">
              <a:lumMod val="75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hnschrift" panose="020B0502040204020203" pitchFamily="34" charset="0"/>
              </a:rPr>
              <a:t>?</a:t>
            </a:r>
            <a:endParaRPr lang="en-ID" sz="66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407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7153-6451-4398-9C5A-E1850E97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cap="none" dirty="0">
                <a:latin typeface="Bahnschrift" panose="020B0502040204020203" pitchFamily="34" charset="0"/>
              </a:rPr>
              <a:t>Latihan </a:t>
            </a:r>
            <a:r>
              <a:rPr lang="en-US" cap="none" dirty="0" err="1">
                <a:latin typeface="Bahnschrift" panose="020B0502040204020203" pitchFamily="34" charset="0"/>
              </a:rPr>
              <a:t>Komunikasi</a:t>
            </a:r>
            <a:br>
              <a:rPr lang="en-US" cap="none" dirty="0">
                <a:latin typeface="Bahnschrift" panose="020B0502040204020203" pitchFamily="34" charset="0"/>
              </a:rPr>
            </a:br>
            <a:r>
              <a:rPr lang="en-US" sz="2700" cap="none" dirty="0" err="1">
                <a:latin typeface="Bahnschrift" panose="020B0502040204020203" pitchFamily="34" charset="0"/>
              </a:rPr>
              <a:t>Sampaikan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pesan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berikut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menggunakan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gaya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komunikasi</a:t>
            </a:r>
            <a:r>
              <a:rPr lang="en-US" sz="2700" cap="none" dirty="0">
                <a:latin typeface="Bahnschrift" panose="020B0502040204020203" pitchFamily="34" charset="0"/>
              </a:rPr>
              <a:t> </a:t>
            </a:r>
            <a:r>
              <a:rPr lang="en-US" sz="2700" cap="none" dirty="0" err="1">
                <a:latin typeface="Bahnschrift" panose="020B0502040204020203" pitchFamily="34" charset="0"/>
              </a:rPr>
              <a:t>Asertif</a:t>
            </a:r>
            <a:endParaRPr lang="en-ID" sz="2700" cap="none" dirty="0">
              <a:latin typeface="Bahnschrift" panose="020B0502040204020203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F9124-48A8-4A03-A600-3116F7DA4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444" y="2088320"/>
            <a:ext cx="5096560" cy="725218"/>
          </a:xfrm>
          <a:solidFill>
            <a:srgbClr val="FFFF00"/>
          </a:solidFill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" panose="020B0502040204020203" pitchFamily="34" charset="0"/>
              </a:rPr>
              <a:t>KALIMAT NON ASERTIF</a:t>
            </a:r>
            <a:endParaRPr lang="en-ID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DA60E3-61F0-4CC6-8133-98DCA6CF6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“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pengawas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harus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banyak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bertanya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belajar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para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pengawas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senior agar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kemampuan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anda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ketinggalan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jauh</a:t>
            </a:r>
            <a:r>
              <a:rPr lang="en-ID" sz="2400" dirty="0">
                <a:solidFill>
                  <a:schemeClr val="bg1"/>
                </a:solidFill>
                <a:latin typeface="Bahnschrift" panose="020B0502040204020203" pitchFamily="34" charset="0"/>
              </a:rPr>
              <a:t>!”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AED09A-2251-4688-8B8C-C65D0FCCF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725218"/>
          </a:xfrm>
          <a:solidFill>
            <a:schemeClr val="accent2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KALIMAT BERGAYA ASERTIF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5B594B-65B0-437F-B0ED-6FEE3A7AE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2003" y="2912232"/>
            <a:ext cx="4865554" cy="2878968"/>
          </a:xfrm>
          <a:solidFill>
            <a:schemeClr val="accent2">
              <a:lumMod val="75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hnschrift" panose="020B0502040204020203" pitchFamily="34" charset="0"/>
              </a:rPr>
              <a:t>?</a:t>
            </a:r>
            <a:endParaRPr lang="en-ID" sz="66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3436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EC1E-3E12-49A4-82F2-61E560756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93896"/>
            <a:ext cx="10353761" cy="618978"/>
          </a:xfrm>
        </p:spPr>
        <p:txBody>
          <a:bodyPr>
            <a:normAutofit/>
          </a:bodyPr>
          <a:lstStyle/>
          <a:p>
            <a:r>
              <a:rPr lang="en-US" sz="3200" i="1" cap="none" dirty="0" err="1">
                <a:latin typeface="Bahnschrift" panose="020B0502040204020203" pitchFamily="34" charset="0"/>
              </a:rPr>
              <a:t>Lakukan</a:t>
            </a:r>
            <a:r>
              <a:rPr lang="en-US" sz="3200" i="1" cap="none" dirty="0">
                <a:latin typeface="Bahnschrift" panose="020B0502040204020203" pitchFamily="34" charset="0"/>
              </a:rPr>
              <a:t> </a:t>
            </a:r>
            <a:r>
              <a:rPr lang="en-US" sz="3200" i="1" cap="none" dirty="0" err="1">
                <a:latin typeface="Bahnschrift" panose="020B0502040204020203" pitchFamily="34" charset="0"/>
              </a:rPr>
              <a:t>Simulasi</a:t>
            </a:r>
            <a:r>
              <a:rPr lang="en-US" sz="3200" i="1" cap="none" dirty="0">
                <a:latin typeface="Bahnschrift" panose="020B0502040204020203" pitchFamily="34" charset="0"/>
              </a:rPr>
              <a:t> !</a:t>
            </a:r>
            <a:endParaRPr lang="en-ID" sz="3200" i="1" cap="none" dirty="0">
              <a:latin typeface="Bahnschrift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6E29-D380-48F2-9D40-1E960A071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124262"/>
            <a:ext cx="10353762" cy="5065523"/>
          </a:xfrm>
          <a:solidFill>
            <a:srgbClr val="002060"/>
          </a:solidFill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Bahnschrift" panose="020B0502040204020203" pitchFamily="34" charset="0"/>
              </a:rPr>
              <a:t>Berdasarkan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hasil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supervisi</a:t>
            </a:r>
            <a:r>
              <a:rPr lang="en-US" sz="2400" dirty="0">
                <a:latin typeface="Bahnschrift" panose="020B0502040204020203" pitchFamily="34" charset="0"/>
              </a:rPr>
              <a:t> pada proses </a:t>
            </a:r>
            <a:r>
              <a:rPr lang="en-US" sz="2400" dirty="0" err="1">
                <a:latin typeface="Bahnschrift" panose="020B0502040204020203" pitchFamily="34" charset="0"/>
              </a:rPr>
              <a:t>pembelajaran</a:t>
            </a:r>
            <a:r>
              <a:rPr lang="en-US" sz="2400" dirty="0">
                <a:latin typeface="Bahnschrift" panose="020B0502040204020203" pitchFamily="34" charset="0"/>
              </a:rPr>
              <a:t>, </a:t>
            </a:r>
            <a:r>
              <a:rPr lang="en-US" sz="2400" dirty="0" err="1">
                <a:latin typeface="Bahnschrift" panose="020B0502040204020203" pitchFamily="34" charset="0"/>
              </a:rPr>
              <a:t>anda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memperoleh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temuan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berikut</a:t>
            </a:r>
            <a:r>
              <a:rPr lang="en-US" sz="2400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>
                <a:latin typeface="Bahnschrift" panose="020B0502040204020203" pitchFamily="34" charset="0"/>
              </a:rPr>
              <a:t>Guru </a:t>
            </a:r>
            <a:r>
              <a:rPr lang="en-US" sz="2400" dirty="0" err="1">
                <a:latin typeface="Bahnschrift" panose="020B0502040204020203" pitchFamily="34" charset="0"/>
              </a:rPr>
              <a:t>sangat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menguasai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materi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pembelajaran</a:t>
            </a:r>
            <a:r>
              <a:rPr lang="en-US" sz="2400" dirty="0">
                <a:latin typeface="Bahnschrift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 err="1">
                <a:latin typeface="Bahnschrift" panose="020B0502040204020203" pitchFamily="34" charset="0"/>
              </a:rPr>
              <a:t>Pembelajaran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lebih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berpusat</a:t>
            </a:r>
            <a:r>
              <a:rPr lang="en-US" sz="2400" dirty="0">
                <a:latin typeface="Bahnschrift" panose="020B0502040204020203" pitchFamily="34" charset="0"/>
              </a:rPr>
              <a:t> pada guru dan </a:t>
            </a:r>
            <a:r>
              <a:rPr lang="en-US" sz="2400" dirty="0" err="1">
                <a:latin typeface="Bahnschrift" panose="020B0502040204020203" pitchFamily="34" charset="0"/>
              </a:rPr>
              <a:t>kurang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mengaktifkan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siswa</a:t>
            </a:r>
            <a:r>
              <a:rPr lang="en-US" sz="2400" dirty="0">
                <a:latin typeface="Bahnschrift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 err="1">
                <a:latin typeface="Bahnschrift" panose="020B0502040204020203" pitchFamily="34" charset="0"/>
              </a:rPr>
              <a:t>Aktivitas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pembelajaran</a:t>
            </a:r>
            <a:r>
              <a:rPr lang="en-US" sz="2400" dirty="0">
                <a:latin typeface="Bahnschrift" panose="020B0502040204020203" pitchFamily="34" charset="0"/>
              </a:rPr>
              <a:t> yang </a:t>
            </a:r>
            <a:r>
              <a:rPr lang="en-US" sz="2400" dirty="0" err="1">
                <a:latin typeface="Bahnschrift" panose="020B0502040204020203" pitchFamily="34" charset="0"/>
              </a:rPr>
              <a:t>dilakukan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tidak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sejalan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dengan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skenario</a:t>
            </a:r>
            <a:r>
              <a:rPr lang="en-US" sz="2400" dirty="0">
                <a:latin typeface="Bahnschrift" panose="020B0502040204020203" pitchFamily="34" charset="0"/>
              </a:rPr>
              <a:t> yang </a:t>
            </a:r>
            <a:r>
              <a:rPr lang="en-US" sz="2400" dirty="0" err="1">
                <a:latin typeface="Bahnschrift" panose="020B0502040204020203" pitchFamily="34" charset="0"/>
              </a:rPr>
              <a:t>tertuang</a:t>
            </a:r>
            <a:r>
              <a:rPr lang="en-US" sz="2400" dirty="0">
                <a:latin typeface="Bahnschrift" panose="020B0502040204020203" pitchFamily="34" charset="0"/>
              </a:rPr>
              <a:t> di </a:t>
            </a:r>
            <a:r>
              <a:rPr lang="en-US" sz="2400" dirty="0" err="1">
                <a:latin typeface="Bahnschrift" panose="020B0502040204020203" pitchFamily="34" charset="0"/>
              </a:rPr>
              <a:t>dalam</a:t>
            </a:r>
            <a:r>
              <a:rPr lang="en-US" sz="2400" dirty="0">
                <a:latin typeface="Bahnschrift" panose="020B0502040204020203" pitchFamily="34" charset="0"/>
              </a:rPr>
              <a:t> RPP.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>
                <a:latin typeface="Bahnschrift" panose="020B0502040204020203" pitchFamily="34" charset="0"/>
              </a:rPr>
              <a:t>Guru </a:t>
            </a:r>
            <a:r>
              <a:rPr lang="en-US" sz="2400" dirty="0" err="1">
                <a:latin typeface="Bahnschrift" panose="020B0502040204020203" pitchFamily="34" charset="0"/>
              </a:rPr>
              <a:t>tidak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memberikan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kesempatan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kepada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siswa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untuk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bertanya</a:t>
            </a:r>
            <a:r>
              <a:rPr lang="en-US" sz="2400" dirty="0">
                <a:latin typeface="Bahnschrift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 err="1">
                <a:latin typeface="Bahnschrift" panose="020B0502040204020203" pitchFamily="34" charset="0"/>
              </a:rPr>
              <a:t>Aktivitas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siswa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menjawab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pertanyaan</a:t>
            </a:r>
            <a:r>
              <a:rPr lang="en-US" sz="2400" dirty="0">
                <a:latin typeface="Bahnschrift" panose="020B0502040204020203" pitchFamily="34" charset="0"/>
              </a:rPr>
              <a:t> guru </a:t>
            </a:r>
            <a:r>
              <a:rPr lang="en-US" sz="2400" dirty="0" err="1">
                <a:latin typeface="Bahnschrift" panose="020B0502040204020203" pitchFamily="34" charset="0"/>
              </a:rPr>
              <a:t>didominasi</a:t>
            </a:r>
            <a:r>
              <a:rPr lang="en-US" sz="2400" dirty="0">
                <a:latin typeface="Bahnschrift" panose="020B0502040204020203" pitchFamily="34" charset="0"/>
              </a:rPr>
              <a:t> oleh </a:t>
            </a:r>
            <a:r>
              <a:rPr lang="en-US" sz="2400" dirty="0" err="1">
                <a:latin typeface="Bahnschrift" panose="020B0502040204020203" pitchFamily="34" charset="0"/>
              </a:rPr>
              <a:t>siswa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tertentu</a:t>
            </a:r>
            <a:r>
              <a:rPr lang="en-US" sz="2400" dirty="0">
                <a:latin typeface="Bahnschrift" panose="020B0502040204020203" pitchFamily="34" charset="0"/>
              </a:rPr>
              <a:t> (</a:t>
            </a:r>
            <a:r>
              <a:rPr lang="en-US" sz="2400" dirty="0" err="1">
                <a:latin typeface="Bahnschrift" panose="020B0502040204020203" pitchFamily="34" charset="0"/>
              </a:rPr>
              <a:t>tidak</a:t>
            </a:r>
            <a:r>
              <a:rPr lang="en-US" sz="2400" dirty="0"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latin typeface="Bahnschrift" panose="020B0502040204020203" pitchFamily="34" charset="0"/>
              </a:rPr>
              <a:t>merata</a:t>
            </a:r>
            <a:r>
              <a:rPr lang="en-US" sz="2400" dirty="0">
                <a:latin typeface="Bahnschrift" panose="020B0502040204020203" pitchFamily="34" charset="0"/>
              </a:rPr>
              <a:t>).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 err="1">
                <a:latin typeface="Bahnschrift" panose="020B0502040204020203" pitchFamily="34" charset="0"/>
              </a:rPr>
              <a:t>Dll</a:t>
            </a:r>
            <a:r>
              <a:rPr lang="en-US" sz="2400" dirty="0">
                <a:latin typeface="Bahnschrift" panose="020B0502040204020203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 err="1">
                <a:latin typeface="Bahnschrift" panose="020B0502040204020203" pitchFamily="34" charset="0"/>
              </a:rPr>
              <a:t>Kemukakan</a:t>
            </a:r>
            <a:r>
              <a:rPr lang="en-US" sz="2400" i="1" dirty="0">
                <a:latin typeface="Bahnschrift" panose="020B0502040204020203" pitchFamily="34" charset="0"/>
              </a:rPr>
              <a:t> saran-saran </a:t>
            </a:r>
            <a:r>
              <a:rPr lang="en-US" sz="2400" i="1" dirty="0" err="1">
                <a:latin typeface="Bahnschrift" panose="020B0502040204020203" pitchFamily="34" charset="0"/>
              </a:rPr>
              <a:t>perbaikan</a:t>
            </a:r>
            <a:r>
              <a:rPr lang="en-US" sz="2400" i="1" dirty="0">
                <a:latin typeface="Bahnschrift" panose="020B0502040204020203" pitchFamily="34" charset="0"/>
              </a:rPr>
              <a:t> Anda </a:t>
            </a:r>
            <a:r>
              <a:rPr lang="en-US" sz="2400" i="1" dirty="0" err="1">
                <a:latin typeface="Bahnschrift" panose="020B0502040204020203" pitchFamily="34" charset="0"/>
              </a:rPr>
              <a:t>kepada</a:t>
            </a:r>
            <a:r>
              <a:rPr lang="en-US" sz="2400" i="1" dirty="0">
                <a:latin typeface="Bahnschrift" panose="020B0502040204020203" pitchFamily="34" charset="0"/>
              </a:rPr>
              <a:t> guru </a:t>
            </a:r>
            <a:r>
              <a:rPr lang="en-US" sz="2400" i="1" dirty="0" err="1">
                <a:latin typeface="Bahnschrift" panose="020B0502040204020203" pitchFamily="34" charset="0"/>
              </a:rPr>
              <a:t>tersebut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dalam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pertemuan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pasca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supervisi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dengan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gaya</a:t>
            </a:r>
            <a:r>
              <a:rPr lang="en-US" sz="2400" i="1" dirty="0">
                <a:latin typeface="Bahnschrift" panose="020B0502040204020203" pitchFamily="34" charset="0"/>
              </a:rPr>
              <a:t> </a:t>
            </a:r>
            <a:r>
              <a:rPr lang="en-US" sz="2400" i="1" dirty="0" err="1">
                <a:latin typeface="Bahnschrift" panose="020B0502040204020203" pitchFamily="34" charset="0"/>
              </a:rPr>
              <a:t>komunikasi</a:t>
            </a:r>
            <a:r>
              <a:rPr lang="en-US" sz="2400" i="1" dirty="0">
                <a:latin typeface="Bahnschrift" panose="020B0502040204020203" pitchFamily="34" charset="0"/>
              </a:rPr>
              <a:t> ASERTIF!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25455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Bowling.p3d 0"/>
  <p:tag name="POWER3D OPTIONS" val="Medium "/>
  <p:tag name="POWER3D SOUND" val="Bowli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Bowling.p3d 0"/>
  <p:tag name="POWER3D OPTIONS" val="Medium "/>
  <p:tag name="POWER3D SOUND" val="Bowling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840</TotalTime>
  <Words>876</Words>
  <Application>Microsoft Office PowerPoint</Application>
  <PresentationFormat>Widescreen</PresentationFormat>
  <Paragraphs>128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Arial</vt:lpstr>
      <vt:lpstr>Arial Black</vt:lpstr>
      <vt:lpstr>Bahnschrift</vt:lpstr>
      <vt:lpstr>Bookman Old Style</vt:lpstr>
      <vt:lpstr>Calibri</vt:lpstr>
      <vt:lpstr>Calibri Light</vt:lpstr>
      <vt:lpstr>Cambria</vt:lpstr>
      <vt:lpstr>Cavolini</vt:lpstr>
      <vt:lpstr>Century Gothic</vt:lpstr>
      <vt:lpstr>Comic Sans MS</vt:lpstr>
      <vt:lpstr>Engravers MT</vt:lpstr>
      <vt:lpstr>Rockwell</vt:lpstr>
      <vt:lpstr>Wingdings</vt:lpstr>
      <vt:lpstr>Wingdings 3</vt:lpstr>
      <vt:lpstr>Damask</vt:lpstr>
      <vt:lpstr>Office Theme</vt:lpstr>
      <vt:lpstr>Celestial</vt:lpstr>
      <vt:lpstr>KOMUNIKASI  DALAM KEPENGAWASAN</vt:lpstr>
      <vt:lpstr>Biodata</vt:lpstr>
      <vt:lpstr>PENGERTIAN KOMUNIKASI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Gaya komunikasi</vt:lpstr>
      <vt:lpstr>PowerPoint Presentation</vt:lpstr>
      <vt:lpstr>PowerPoint Presentation</vt:lpstr>
      <vt:lpstr>Ciri-ciri komunikasi asertif</vt:lpstr>
      <vt:lpstr>Formulasi kalimat asertif  Fokus pada “Saya” </vt:lpstr>
      <vt:lpstr>Tips praktis komunikasi asertif</vt:lpstr>
      <vt:lpstr>Tips praktis komunikasi asertif</vt:lpstr>
      <vt:lpstr>Latihan Komunikasi Sampaikan pesan berikut menggunakan gaya komunikasi Asertif</vt:lpstr>
      <vt:lpstr>Latihan Komunikasi Sampaikan pesan berikut menggunakan gaya komunikasi Asertif</vt:lpstr>
      <vt:lpstr>Latihan Komunikasi Sampaikan pesan berikut menggunakan gaya komunikasi Asertif</vt:lpstr>
      <vt:lpstr>Lakukan Simulasi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9</cp:revision>
  <dcterms:created xsi:type="dcterms:W3CDTF">2021-06-08T21:28:52Z</dcterms:created>
  <dcterms:modified xsi:type="dcterms:W3CDTF">2021-06-09T16:10:02Z</dcterms:modified>
</cp:coreProperties>
</file>