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72" r:id="rId4"/>
    <p:sldId id="270" r:id="rId5"/>
    <p:sldId id="260" r:id="rId6"/>
    <p:sldId id="265" r:id="rId7"/>
    <p:sldId id="268" r:id="rId8"/>
    <p:sldId id="264" r:id="rId9"/>
    <p:sldId id="261" r:id="rId10"/>
    <p:sldId id="263" r:id="rId11"/>
    <p:sldId id="271" r:id="rId12"/>
    <p:sldId id="273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D4B59-6851-4736-949A-183ED89775FC}" type="datetimeFigureOut">
              <a:rPr lang="en-ID" smtClean="0"/>
              <a:t>29/06/2021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54D7A-7B67-4FB1-BD35-779381093E7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67479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D4B59-6851-4736-949A-183ED89775FC}" type="datetimeFigureOut">
              <a:rPr lang="en-ID" smtClean="0"/>
              <a:t>29/06/2021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45C54D7A-7B67-4FB1-BD35-779381093E7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6828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D4B59-6851-4736-949A-183ED89775FC}" type="datetimeFigureOut">
              <a:rPr lang="en-ID" smtClean="0"/>
              <a:t>29/06/2021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54D7A-7B67-4FB1-BD35-779381093E7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39602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D4B59-6851-4736-949A-183ED89775FC}" type="datetimeFigureOut">
              <a:rPr lang="en-ID" smtClean="0"/>
              <a:t>29/06/2021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54D7A-7B67-4FB1-BD35-779381093E7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13341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D4B59-6851-4736-949A-183ED89775FC}" type="datetimeFigureOut">
              <a:rPr lang="en-ID" smtClean="0"/>
              <a:t>29/06/2021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54D7A-7B67-4FB1-BD35-779381093E7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03165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D4B59-6851-4736-949A-183ED89775FC}" type="datetimeFigureOut">
              <a:rPr lang="en-ID" smtClean="0"/>
              <a:t>29/06/2021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54D7A-7B67-4FB1-BD35-779381093E7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48556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D4B59-6851-4736-949A-183ED89775FC}" type="datetimeFigureOut">
              <a:rPr lang="en-ID" smtClean="0"/>
              <a:t>29/06/2021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54D7A-7B67-4FB1-BD35-779381093E7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84894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D4B59-6851-4736-949A-183ED89775FC}" type="datetimeFigureOut">
              <a:rPr lang="en-ID" smtClean="0"/>
              <a:t>29/06/2021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54D7A-7B67-4FB1-BD35-779381093E7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3941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D4B59-6851-4736-949A-183ED89775FC}" type="datetimeFigureOut">
              <a:rPr lang="en-ID" smtClean="0"/>
              <a:t>29/06/2021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54D7A-7B67-4FB1-BD35-779381093E7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8664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D4B59-6851-4736-949A-183ED89775FC}" type="datetimeFigureOut">
              <a:rPr lang="en-ID" smtClean="0"/>
              <a:t>29/06/2021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54D7A-7B67-4FB1-BD35-779381093E7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96103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D4B59-6851-4736-949A-183ED89775FC}" type="datetimeFigureOut">
              <a:rPr lang="en-ID" smtClean="0"/>
              <a:t>29/06/2021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54D7A-7B67-4FB1-BD35-779381093E7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09402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D4B59-6851-4736-949A-183ED89775FC}" type="datetimeFigureOut">
              <a:rPr lang="en-ID" smtClean="0"/>
              <a:t>29/06/2021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54D7A-7B67-4FB1-BD35-779381093E7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418686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D4B59-6851-4736-949A-183ED89775FC}" type="datetimeFigureOut">
              <a:rPr lang="en-ID" smtClean="0"/>
              <a:t>29/06/2021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54D7A-7B67-4FB1-BD35-779381093E7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263036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D4B59-6851-4736-949A-183ED89775FC}" type="datetimeFigureOut">
              <a:rPr lang="en-ID" smtClean="0"/>
              <a:t>29/06/2021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54D7A-7B67-4FB1-BD35-779381093E7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415204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D4B59-6851-4736-949A-183ED89775FC}" type="datetimeFigureOut">
              <a:rPr lang="en-ID" smtClean="0"/>
              <a:t>29/06/2021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54D7A-7B67-4FB1-BD35-779381093E7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892461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D4B59-6851-4736-949A-183ED89775FC}" type="datetimeFigureOut">
              <a:rPr lang="en-ID" smtClean="0"/>
              <a:t>29/06/2021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54D7A-7B67-4FB1-BD35-779381093E7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968605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D4B59-6851-4736-949A-183ED89775FC}" type="datetimeFigureOut">
              <a:rPr lang="en-ID" smtClean="0"/>
              <a:t>29/06/2021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54D7A-7B67-4FB1-BD35-779381093E7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09371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41D4B59-6851-4736-949A-183ED89775FC}" type="datetimeFigureOut">
              <a:rPr lang="en-ID" smtClean="0"/>
              <a:t>29/06/2021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5C54D7A-7B67-4FB1-BD35-779381093E7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49468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amongguru.com/permendikbud-nomor-20-tahun-2016-tentang-standar-kompetensi-lulusan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C6341-2307-45CC-A300-4B223EB3B2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4461" y="631274"/>
            <a:ext cx="10734261" cy="1909071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STANDAR KELULUSAN </a:t>
            </a:r>
            <a:br>
              <a:rPr lang="en-US" sz="3600" b="1" dirty="0">
                <a:latin typeface="Arial Black" panose="020B0A04020102020204" pitchFamily="34" charset="0"/>
              </a:rPr>
            </a:br>
            <a:r>
              <a:rPr lang="en-US" sz="3600" b="1" dirty="0">
                <a:latin typeface="Arial Black" panose="020B0A04020102020204" pitchFamily="34" charset="0"/>
              </a:rPr>
              <a:t>PADA MASA PANDEMI COVID-19</a:t>
            </a:r>
            <a:br>
              <a:rPr lang="en-US" sz="3600" b="1" dirty="0">
                <a:latin typeface="Arial Black" panose="020B0A04020102020204" pitchFamily="34" charset="0"/>
              </a:rPr>
            </a:br>
            <a:r>
              <a:rPr lang="en-US" sz="3600" b="1" dirty="0">
                <a:latin typeface="Arial Black" panose="020B0A04020102020204" pitchFamily="34" charset="0"/>
              </a:rPr>
              <a:t>DI SMK NEGERI 1 CILEUNGSI </a:t>
            </a:r>
            <a:br>
              <a:rPr lang="en-US" sz="3600" b="1" dirty="0">
                <a:latin typeface="Arial Black" panose="020B0A04020102020204" pitchFamily="34" charset="0"/>
              </a:rPr>
            </a:br>
            <a:r>
              <a:rPr lang="en-US" sz="3600" b="1" dirty="0">
                <a:latin typeface="Arial Black" panose="020B0A04020102020204" pitchFamily="34" charset="0"/>
              </a:rPr>
              <a:t>TAHUN PELAJARAN 2020/2021</a:t>
            </a:r>
            <a:endParaRPr lang="en-ID" sz="3600" b="1" dirty="0">
              <a:latin typeface="Arial Black" panose="020B0A040201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E0BA37-2364-4223-B598-052405A699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4722" y="5450716"/>
            <a:ext cx="9144000" cy="85069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Arial Black" panose="020B0A04020102020204" pitchFamily="34" charset="0"/>
              </a:rPr>
              <a:t>MEISYE YETI, </a:t>
            </a:r>
            <a:r>
              <a:rPr lang="en-US" dirty="0" err="1">
                <a:latin typeface="Arial Black" panose="020B0A04020102020204" pitchFamily="34" charset="0"/>
              </a:rPr>
              <a:t>S.Si</a:t>
            </a:r>
            <a:r>
              <a:rPr lang="en-US" dirty="0">
                <a:latin typeface="Arial Black" panose="020B0A04020102020204" pitchFamily="34" charset="0"/>
              </a:rPr>
              <a:t>, MT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Arial Black" panose="020B0A04020102020204" pitchFamily="34" charset="0"/>
              </a:rPr>
              <a:t>NIP. 197005272000122002</a:t>
            </a:r>
            <a:endParaRPr lang="en-ID" dirty="0">
              <a:latin typeface="Arial Black" panose="020B0A040201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61E879-49C9-4EE5-81A3-44E09F7D47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9368" y="3097098"/>
            <a:ext cx="1750206" cy="17894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2F46F3-DC0F-46D1-A4B3-83589D9F8C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9687" y="3123374"/>
            <a:ext cx="1810370" cy="18103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97B3638-358F-48E3-820E-E2CCEAAB6C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6722" y="3097098"/>
            <a:ext cx="2532978" cy="1862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623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2549722-8D7D-48E2-8DC8-737FDE8640F6}"/>
              </a:ext>
            </a:extLst>
          </p:cNvPr>
          <p:cNvSpPr/>
          <p:nvPr/>
        </p:nvSpPr>
        <p:spPr>
          <a:xfrm>
            <a:off x="3137670" y="47574"/>
            <a:ext cx="6734849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kumimoji="0" lang="id-ID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IODATA</a:t>
            </a:r>
            <a:endParaRPr kumimoji="0" lang="id-ID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0EF891-92B4-4566-8F6A-FDF0A3220E28}"/>
              </a:ext>
            </a:extLst>
          </p:cNvPr>
          <p:cNvSpPr/>
          <p:nvPr/>
        </p:nvSpPr>
        <p:spPr>
          <a:xfrm>
            <a:off x="1597108" y="1045315"/>
            <a:ext cx="7318293" cy="2064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Nama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Lengkap</a:t>
            </a:r>
            <a:r>
              <a:rPr kumimoji="0" lang="id-ID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		: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MEISYE YETI,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S.Si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, MT</a:t>
            </a:r>
            <a:endParaRPr kumimoji="0" lang="id-ID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NIP</a:t>
            </a:r>
            <a:r>
              <a:rPr kumimoji="0" lang="id-ID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			: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197005272000122002</a:t>
            </a:r>
            <a:endParaRPr kumimoji="0" lang="id-ID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Tempat Tanggal Lahir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   </a:t>
            </a:r>
            <a:r>
              <a:rPr kumimoji="0" lang="id-ID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	: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Bandung, 27 Mei 1970</a:t>
            </a:r>
            <a:endParaRPr kumimoji="0" lang="id-ID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Pangkat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 /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Golongan</a:t>
            </a:r>
            <a:r>
              <a:rPr kumimoji="0" lang="id-ID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 	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	</a:t>
            </a:r>
            <a:r>
              <a:rPr kumimoji="0" lang="id-ID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: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Pembina/IV </a:t>
            </a:r>
            <a:r>
              <a:rPr lang="en-US" dirty="0">
                <a:solidFill>
                  <a:prstClr val="black"/>
                </a:solidFill>
                <a:latin typeface="Montserrat SemiBold" panose="00000700000000000000" pitchFamily="50" charset="0"/>
              </a:rPr>
              <a:t>A</a:t>
            </a:r>
            <a:endParaRPr kumimoji="0" lang="id-ID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Instansi			: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SMK Negeri 1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Cileungsi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Kab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. Bogor</a:t>
            </a:r>
            <a:endParaRPr kumimoji="0" lang="id-ID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			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A22D913-28E9-44BD-9623-64199E877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4791" y="1045315"/>
            <a:ext cx="2335696" cy="248198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E4C0B00-5DC8-4538-9A90-F188EECCE74F}"/>
              </a:ext>
            </a:extLst>
          </p:cNvPr>
          <p:cNvSpPr/>
          <p:nvPr/>
        </p:nvSpPr>
        <p:spPr>
          <a:xfrm>
            <a:off x="1213776" y="2830355"/>
            <a:ext cx="7632051" cy="4366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Prestasi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 dan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pengalaman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:</a:t>
            </a:r>
            <a:endParaRPr kumimoji="0" lang="id-ID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+mn-cs"/>
            </a:endParaRP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en-US" dirty="0">
                <a:solidFill>
                  <a:prstClr val="black"/>
                </a:solidFill>
                <a:latin typeface="Montserrat SemiBold" panose="00000700000000000000" pitchFamily="50" charset="0"/>
              </a:rPr>
              <a:t>Cisco </a:t>
            </a:r>
            <a:r>
              <a:rPr lang="en-ID" dirty="0"/>
              <a:t>Certification Network Associate (CCNA)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en-ID" dirty="0"/>
              <a:t>Guru </a:t>
            </a:r>
            <a:r>
              <a:rPr lang="en-ID" dirty="0" err="1"/>
              <a:t>Produktif</a:t>
            </a:r>
            <a:r>
              <a:rPr lang="en-ID" dirty="0"/>
              <a:t> RPL SMKN 1 Cibinong  </a:t>
            </a:r>
            <a:r>
              <a:rPr lang="en-ID" dirty="0" err="1"/>
              <a:t>tahun</a:t>
            </a:r>
            <a:r>
              <a:rPr lang="en-ID" dirty="0"/>
              <a:t> 2000 </a:t>
            </a:r>
            <a:r>
              <a:rPr lang="en-ID" dirty="0" err="1"/>
              <a:t>s.d</a:t>
            </a:r>
            <a:r>
              <a:rPr lang="en-ID" dirty="0"/>
              <a:t> 2017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en-ID" dirty="0" err="1"/>
              <a:t>Wakasek</a:t>
            </a:r>
            <a:r>
              <a:rPr lang="en-ID" dirty="0"/>
              <a:t>  </a:t>
            </a:r>
            <a:r>
              <a:rPr lang="en-ID" dirty="0" err="1"/>
              <a:t>Bidang</a:t>
            </a:r>
            <a:r>
              <a:rPr lang="en-ID" dirty="0"/>
              <a:t> </a:t>
            </a:r>
            <a:r>
              <a:rPr lang="en-ID" dirty="0" err="1"/>
              <a:t>Pengembangan</a:t>
            </a:r>
            <a:r>
              <a:rPr lang="en-ID" dirty="0"/>
              <a:t> Program SMKN 1 Cibinong 2006 </a:t>
            </a:r>
            <a:r>
              <a:rPr lang="en-ID" dirty="0" err="1"/>
              <a:t>s.d</a:t>
            </a:r>
            <a:r>
              <a:rPr lang="en-ID" dirty="0"/>
              <a:t> 2016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en-ID" dirty="0" err="1">
                <a:solidFill>
                  <a:prstClr val="black"/>
                </a:solidFill>
                <a:latin typeface="Montserrat SemiBold" panose="00000700000000000000" pitchFamily="50" charset="0"/>
              </a:rPr>
              <a:t>Asessor</a:t>
            </a:r>
            <a:r>
              <a:rPr lang="en-ID" dirty="0">
                <a:solidFill>
                  <a:prstClr val="black"/>
                </a:solidFill>
                <a:latin typeface="Montserrat SemiBold" panose="00000700000000000000" pitchFamily="50" charset="0"/>
              </a:rPr>
              <a:t> TIK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en-ID" dirty="0">
                <a:solidFill>
                  <a:prstClr val="black"/>
                </a:solidFill>
                <a:latin typeface="Montserrat SemiBold" panose="00000700000000000000" pitchFamily="50" charset="0"/>
              </a:rPr>
              <a:t>Java Certified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en-ID" dirty="0" err="1">
                <a:solidFill>
                  <a:prstClr val="black"/>
                </a:solidFill>
                <a:latin typeface="Montserrat SemiBold" panose="00000700000000000000" pitchFamily="50" charset="0"/>
              </a:rPr>
              <a:t>Diklat</a:t>
            </a:r>
            <a:r>
              <a:rPr lang="en-ID" dirty="0">
                <a:solidFill>
                  <a:prstClr val="black"/>
                </a:solidFill>
                <a:latin typeface="Montserrat SemiBold" panose="00000700000000000000" pitchFamily="50" charset="0"/>
              </a:rPr>
              <a:t> </a:t>
            </a:r>
            <a:r>
              <a:rPr lang="en-ID" dirty="0" err="1">
                <a:solidFill>
                  <a:prstClr val="black"/>
                </a:solidFill>
                <a:latin typeface="Montserrat SemiBold" panose="00000700000000000000" pitchFamily="50" charset="0"/>
              </a:rPr>
              <a:t>Voulenter</a:t>
            </a:r>
            <a:r>
              <a:rPr lang="en-ID" dirty="0">
                <a:solidFill>
                  <a:prstClr val="black"/>
                </a:solidFill>
                <a:latin typeface="Montserrat SemiBold" panose="00000700000000000000" pitchFamily="50" charset="0"/>
              </a:rPr>
              <a:t> IT di Malaysia </a:t>
            </a:r>
            <a:r>
              <a:rPr lang="en-ID" dirty="0" err="1">
                <a:solidFill>
                  <a:prstClr val="black"/>
                </a:solidFill>
                <a:latin typeface="Montserrat SemiBold" panose="00000700000000000000" pitchFamily="50" charset="0"/>
              </a:rPr>
              <a:t>tahun</a:t>
            </a:r>
            <a:r>
              <a:rPr lang="en-ID" dirty="0">
                <a:solidFill>
                  <a:prstClr val="black"/>
                </a:solidFill>
                <a:latin typeface="Montserrat SemiBold" panose="00000700000000000000" pitchFamily="50" charset="0"/>
              </a:rPr>
              <a:t> 2012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en-ID" dirty="0" err="1">
                <a:solidFill>
                  <a:prstClr val="black"/>
                </a:solidFill>
                <a:latin typeface="Montserrat SemiBold" panose="00000700000000000000" pitchFamily="50" charset="0"/>
              </a:rPr>
              <a:t>Diklat</a:t>
            </a:r>
            <a:r>
              <a:rPr lang="en-ID" dirty="0">
                <a:solidFill>
                  <a:prstClr val="black"/>
                </a:solidFill>
                <a:latin typeface="Montserrat SemiBold" panose="00000700000000000000" pitchFamily="50" charset="0"/>
              </a:rPr>
              <a:t> LMS di SEAMEO VOCTECH </a:t>
            </a:r>
            <a:r>
              <a:rPr lang="en-ID" dirty="0" err="1">
                <a:solidFill>
                  <a:prstClr val="black"/>
                </a:solidFill>
                <a:latin typeface="Montserrat SemiBold" panose="00000700000000000000" pitchFamily="50" charset="0"/>
              </a:rPr>
              <a:t>Brunai</a:t>
            </a:r>
            <a:r>
              <a:rPr lang="en-ID" dirty="0">
                <a:solidFill>
                  <a:prstClr val="black"/>
                </a:solidFill>
                <a:latin typeface="Montserrat SemiBold" panose="00000700000000000000" pitchFamily="50" charset="0"/>
              </a:rPr>
              <a:t> </a:t>
            </a:r>
            <a:r>
              <a:rPr lang="en-ID" dirty="0" err="1">
                <a:solidFill>
                  <a:prstClr val="black"/>
                </a:solidFill>
                <a:latin typeface="Montserrat SemiBold" panose="00000700000000000000" pitchFamily="50" charset="0"/>
              </a:rPr>
              <a:t>Darusalam</a:t>
            </a:r>
            <a:r>
              <a:rPr lang="en-ID" dirty="0">
                <a:solidFill>
                  <a:prstClr val="black"/>
                </a:solidFill>
                <a:latin typeface="Montserrat SemiBold" panose="00000700000000000000" pitchFamily="50" charset="0"/>
              </a:rPr>
              <a:t> </a:t>
            </a:r>
            <a:r>
              <a:rPr lang="en-ID" dirty="0" err="1">
                <a:solidFill>
                  <a:prstClr val="black"/>
                </a:solidFill>
                <a:latin typeface="Montserrat SemiBold" panose="00000700000000000000" pitchFamily="50" charset="0"/>
              </a:rPr>
              <a:t>tahun</a:t>
            </a:r>
            <a:r>
              <a:rPr lang="en-ID" dirty="0">
                <a:solidFill>
                  <a:prstClr val="black"/>
                </a:solidFill>
                <a:latin typeface="Montserrat SemiBold" panose="00000700000000000000" pitchFamily="50" charset="0"/>
              </a:rPr>
              <a:t> 2013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en-ID" dirty="0" err="1"/>
              <a:t>Kepala</a:t>
            </a:r>
            <a:r>
              <a:rPr lang="en-ID" dirty="0"/>
              <a:t> SMKN 1 </a:t>
            </a:r>
            <a:r>
              <a:rPr lang="en-ID" dirty="0" err="1"/>
              <a:t>Kemang</a:t>
            </a:r>
            <a:r>
              <a:rPr lang="en-ID" dirty="0"/>
              <a:t> </a:t>
            </a:r>
            <a:r>
              <a:rPr lang="en-ID" dirty="0" err="1"/>
              <a:t>tahun</a:t>
            </a:r>
            <a:r>
              <a:rPr lang="en-ID" dirty="0"/>
              <a:t> 2016 </a:t>
            </a:r>
            <a:r>
              <a:rPr lang="en-ID" dirty="0" err="1"/>
              <a:t>s.d</a:t>
            </a:r>
            <a:r>
              <a:rPr lang="en-ID" dirty="0"/>
              <a:t> 2020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en-ID" dirty="0" err="1"/>
              <a:t>Kepala</a:t>
            </a:r>
            <a:r>
              <a:rPr lang="en-ID" dirty="0"/>
              <a:t> SMKN 1 </a:t>
            </a:r>
            <a:r>
              <a:rPr lang="en-ID" dirty="0" err="1"/>
              <a:t>Cileungsi</a:t>
            </a:r>
            <a:r>
              <a:rPr lang="en-ID" dirty="0"/>
              <a:t> </a:t>
            </a:r>
            <a:r>
              <a:rPr lang="en-ID" dirty="0" err="1"/>
              <a:t>tahun</a:t>
            </a:r>
            <a:r>
              <a:rPr lang="en-ID" dirty="0"/>
              <a:t> 2020 </a:t>
            </a:r>
            <a:r>
              <a:rPr lang="en-ID" dirty="0" err="1"/>
              <a:t>s.d</a:t>
            </a:r>
            <a:r>
              <a:rPr lang="en-ID" dirty="0"/>
              <a:t> </a:t>
            </a:r>
            <a:r>
              <a:rPr lang="en-ID" dirty="0" err="1"/>
              <a:t>sekarang</a:t>
            </a:r>
            <a:endParaRPr lang="en-ID" dirty="0"/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Penyusun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 </a:t>
            </a:r>
            <a:r>
              <a:rPr kumimoji="0" lang="en-US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Soal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 UN </a:t>
            </a:r>
            <a:r>
              <a:rPr kumimoji="0" lang="en-US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Direktorat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 PSMK </a:t>
            </a:r>
            <a:r>
              <a:rPr kumimoji="0" lang="en-US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tahun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 2009 </a:t>
            </a:r>
            <a:r>
              <a:rPr kumimoji="0" lang="en-US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s.d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 2017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Peringkat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 3 </a:t>
            </a:r>
            <a:r>
              <a:rPr kumimoji="0" lang="en-US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Terbaik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 </a:t>
            </a:r>
            <a:r>
              <a:rPr kumimoji="0" lang="en-US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Kursus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 </a:t>
            </a:r>
            <a:r>
              <a:rPr kumimoji="0" lang="en-US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Mahir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 Dasar (KMD) </a:t>
            </a:r>
            <a:r>
              <a:rPr kumimoji="0" lang="en-US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Pramuka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 (2020)</a:t>
            </a:r>
            <a:endParaRPr kumimoji="0" lang="id-ID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A58EC7E-A273-491B-9B04-87F32B9982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1991" y="4607804"/>
            <a:ext cx="1796709" cy="1713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389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A4149-AE6D-446B-8304-54AA56F42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216" y="72887"/>
            <a:ext cx="10018713" cy="745435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4400" b="1" dirty="0">
                <a:latin typeface="Arial Black" panose="020B0A04020102020204" pitchFamily="34" charset="0"/>
              </a:rPr>
              <a:t>PROFIL SMKN 1 CILEUNGSI</a:t>
            </a:r>
            <a:endParaRPr lang="en-ID" sz="4400" b="1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EA456E-331A-4B61-9B78-55B8BA82E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6162" y="980450"/>
            <a:ext cx="6212820" cy="244855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1800" b="1" dirty="0">
                <a:latin typeface="Arial Black" panose="020B0A04020102020204" pitchFamily="34" charset="0"/>
              </a:rPr>
              <a:t>Luas Areal 18.438 m2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b="1" dirty="0" err="1">
                <a:latin typeface="Arial Black" panose="020B0A04020102020204" pitchFamily="34" charset="0"/>
              </a:rPr>
              <a:t>Terdapat</a:t>
            </a:r>
            <a:r>
              <a:rPr lang="en-US" sz="1800" b="1" dirty="0">
                <a:latin typeface="Arial Black" panose="020B0A04020102020204" pitchFamily="34" charset="0"/>
              </a:rPr>
              <a:t> 5 (lima) </a:t>
            </a:r>
            <a:r>
              <a:rPr lang="en-US" sz="1800" b="1" dirty="0" err="1">
                <a:latin typeface="Arial Black" panose="020B0A04020102020204" pitchFamily="34" charset="0"/>
              </a:rPr>
              <a:t>Kompetensi</a:t>
            </a:r>
            <a:r>
              <a:rPr lang="en-US" sz="1800" b="1" dirty="0">
                <a:latin typeface="Arial Black" panose="020B0A04020102020204" pitchFamily="34" charset="0"/>
              </a:rPr>
              <a:t> </a:t>
            </a:r>
            <a:r>
              <a:rPr lang="en-US" sz="1800" b="1" dirty="0" err="1">
                <a:latin typeface="Arial Black" panose="020B0A04020102020204" pitchFamily="34" charset="0"/>
              </a:rPr>
              <a:t>Keahlian</a:t>
            </a:r>
            <a:endParaRPr lang="en-US" sz="1800" b="1" dirty="0"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b="1" dirty="0" err="1">
                <a:latin typeface="Arial Black" panose="020B0A04020102020204" pitchFamily="34" charset="0"/>
              </a:rPr>
              <a:t>Jumlah</a:t>
            </a:r>
            <a:r>
              <a:rPr lang="en-US" sz="1800" b="1" dirty="0">
                <a:latin typeface="Arial Black" panose="020B0A04020102020204" pitchFamily="34" charset="0"/>
              </a:rPr>
              <a:t> </a:t>
            </a:r>
            <a:r>
              <a:rPr lang="en-US" sz="1800" b="1" dirty="0" err="1">
                <a:latin typeface="Arial Black" panose="020B0A04020102020204" pitchFamily="34" charset="0"/>
              </a:rPr>
              <a:t>Peserta</a:t>
            </a:r>
            <a:r>
              <a:rPr lang="en-US" sz="1800" b="1" dirty="0">
                <a:latin typeface="Arial Black" panose="020B0A04020102020204" pitchFamily="34" charset="0"/>
              </a:rPr>
              <a:t> </a:t>
            </a:r>
            <a:r>
              <a:rPr lang="en-US" sz="1800" b="1" dirty="0" err="1">
                <a:latin typeface="Arial Black" panose="020B0A04020102020204" pitchFamily="34" charset="0"/>
              </a:rPr>
              <a:t>Didik</a:t>
            </a:r>
            <a:r>
              <a:rPr lang="en-US" sz="1800" b="1" dirty="0">
                <a:latin typeface="Arial Black" panose="020B0A04020102020204" pitchFamily="34" charset="0"/>
              </a:rPr>
              <a:t> </a:t>
            </a:r>
            <a:r>
              <a:rPr lang="en-US" sz="1800" b="1" dirty="0" err="1">
                <a:latin typeface="Arial Black" panose="020B0A04020102020204" pitchFamily="34" charset="0"/>
              </a:rPr>
              <a:t>yaitu</a:t>
            </a:r>
            <a:r>
              <a:rPr lang="en-US" sz="1800" b="1" dirty="0">
                <a:latin typeface="Arial Black" panose="020B0A04020102020204" pitchFamily="34" charset="0"/>
              </a:rPr>
              <a:t> 1234 </a:t>
            </a:r>
            <a:r>
              <a:rPr lang="en-US" sz="1800" b="1" dirty="0" err="1">
                <a:latin typeface="Arial Black" panose="020B0A04020102020204" pitchFamily="34" charset="0"/>
              </a:rPr>
              <a:t>siswa</a:t>
            </a:r>
            <a:r>
              <a:rPr lang="en-US" sz="1800" b="1" dirty="0">
                <a:latin typeface="Arial Black" panose="020B0A04020102020204" pitchFamily="34" charset="0"/>
              </a:rPr>
              <a:t>/</a:t>
            </a:r>
            <a:r>
              <a:rPr lang="en-US" sz="1800" b="1" dirty="0" err="1">
                <a:latin typeface="Arial Black" panose="020B0A04020102020204" pitchFamily="34" charset="0"/>
              </a:rPr>
              <a:t>i</a:t>
            </a:r>
            <a:endParaRPr lang="en-US" sz="1800" b="1" dirty="0"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b="1" dirty="0" err="1">
                <a:latin typeface="Arial Black" panose="020B0A04020102020204" pitchFamily="34" charset="0"/>
              </a:rPr>
              <a:t>Jumlah</a:t>
            </a:r>
            <a:r>
              <a:rPr lang="en-US" sz="1800" b="1" dirty="0">
                <a:latin typeface="Arial Black" panose="020B0A04020102020204" pitchFamily="34" charset="0"/>
              </a:rPr>
              <a:t> </a:t>
            </a:r>
            <a:r>
              <a:rPr lang="en-US" sz="1800" b="1" dirty="0" err="1">
                <a:latin typeface="Arial Black" panose="020B0A04020102020204" pitchFamily="34" charset="0"/>
              </a:rPr>
              <a:t>Rombel</a:t>
            </a:r>
            <a:r>
              <a:rPr lang="en-US" sz="1800" b="1" dirty="0">
                <a:latin typeface="Arial Black" panose="020B0A04020102020204" pitchFamily="34" charset="0"/>
              </a:rPr>
              <a:t> 36 </a:t>
            </a:r>
            <a:r>
              <a:rPr lang="en-US" sz="1800" b="1" dirty="0" err="1">
                <a:latin typeface="Arial Black" panose="020B0A04020102020204" pitchFamily="34" charset="0"/>
              </a:rPr>
              <a:t>kelas</a:t>
            </a:r>
            <a:endParaRPr lang="en-US" sz="1800" b="1" dirty="0"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b="1" dirty="0" err="1">
                <a:latin typeface="Arial Black" panose="020B0A04020102020204" pitchFamily="34" charset="0"/>
              </a:rPr>
              <a:t>Jumlah</a:t>
            </a:r>
            <a:r>
              <a:rPr lang="en-US" sz="1800" b="1" dirty="0">
                <a:latin typeface="Arial Black" panose="020B0A04020102020204" pitchFamily="34" charset="0"/>
              </a:rPr>
              <a:t> Tenaga </a:t>
            </a:r>
            <a:r>
              <a:rPr lang="en-US" sz="1800" b="1" dirty="0" err="1">
                <a:latin typeface="Arial Black" panose="020B0A04020102020204" pitchFamily="34" charset="0"/>
              </a:rPr>
              <a:t>Pendidik</a:t>
            </a:r>
            <a:r>
              <a:rPr lang="en-US" sz="1800" b="1" dirty="0">
                <a:latin typeface="Arial Black" panose="020B0A04020102020204" pitchFamily="34" charset="0"/>
              </a:rPr>
              <a:t> 57  dan Tenaga </a:t>
            </a:r>
            <a:r>
              <a:rPr lang="en-US" sz="1800" b="1" dirty="0" err="1">
                <a:latin typeface="Arial Black" panose="020B0A04020102020204" pitchFamily="34" charset="0"/>
              </a:rPr>
              <a:t>Kependidikan</a:t>
            </a:r>
            <a:r>
              <a:rPr lang="en-US" sz="1800" b="1" dirty="0">
                <a:latin typeface="Arial Black" panose="020B0A04020102020204" pitchFamily="34" charset="0"/>
              </a:rPr>
              <a:t> 23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b="1" dirty="0" err="1">
                <a:latin typeface="Arial Black" panose="020B0A04020102020204" pitchFamily="34" charset="0"/>
              </a:rPr>
              <a:t>Akreditasi</a:t>
            </a:r>
            <a:r>
              <a:rPr lang="en-US" sz="1800" b="1" dirty="0">
                <a:latin typeface="Arial Black" panose="020B0A04020102020204" pitchFamily="34" charset="0"/>
              </a:rPr>
              <a:t> 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3CA3D5-D561-4B62-9B1A-72520EA22B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1495" y="3944410"/>
            <a:ext cx="4447679" cy="22481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0F97FB0-F3D2-4A0F-B94A-6ECA56BA4D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842" y="3667749"/>
            <a:ext cx="5911368" cy="28014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3C36AF-2870-4207-AA15-54F217243E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9794" y="5625547"/>
            <a:ext cx="1272206" cy="1212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339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B59CC-C1AE-4BA9-847A-07A7C834C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129210"/>
            <a:ext cx="10018713" cy="755374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b="1" dirty="0">
                <a:latin typeface="Arial Black" panose="020B0A04020102020204" pitchFamily="34" charset="0"/>
              </a:rPr>
              <a:t>LATAR BELAKANG</a:t>
            </a:r>
            <a:endParaRPr lang="en-ID" b="1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63049-D24E-4AA3-BA8B-2AD4054E28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2728" y="1379881"/>
            <a:ext cx="8534333" cy="4434510"/>
          </a:xfrm>
        </p:spPr>
        <p:txBody>
          <a:bodyPr>
            <a:normAutofit/>
          </a:bodyPr>
          <a:lstStyle/>
          <a:p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pada Masa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pandemik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di SMKN 1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Cileungsi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Era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Industri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4.0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5.0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Internet of Thinks (IoT)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4C (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Critical thinking and problem solving, </a:t>
            </a:r>
            <a:r>
              <a:rPr lang="en-ID" sz="2800" i="1" dirty="0">
                <a:latin typeface="Arial" panose="020B0604020202020204" pitchFamily="34" charset="0"/>
                <a:cs typeface="Arial" panose="020B0604020202020204" pitchFamily="34" charset="0"/>
              </a:rPr>
              <a:t>Creativity, Communication skills dan Ability to work Collaboratively)</a:t>
            </a:r>
          </a:p>
          <a:p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Issu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pengangguran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tertinggi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ada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di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Lulusan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SMK</a:t>
            </a:r>
            <a:endParaRPr lang="en-ID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B4D6B2-192B-46D9-8AF3-D584D5C2E2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9794" y="5625547"/>
            <a:ext cx="1272206" cy="1212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861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05F4F-6D9A-4E05-BBF9-99884337C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109332"/>
            <a:ext cx="10233925" cy="884581"/>
          </a:xfrm>
        </p:spPr>
        <p:txBody>
          <a:bodyPr>
            <a:noAutofit/>
          </a:bodyPr>
          <a:lstStyle/>
          <a:p>
            <a:r>
              <a:rPr lang="en-US" sz="4400" b="1" dirty="0"/>
              <a:t>STANDAR KOMPETENSI KELULUSAN</a:t>
            </a:r>
            <a:endParaRPr lang="en-ID" sz="4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48EAC-06E7-43F0-B3AE-1168E4FE0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1915" y="1941442"/>
            <a:ext cx="10018713" cy="4459358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/>
              <a:t>1. </a:t>
            </a:r>
            <a:r>
              <a:rPr lang="en-US" b="1" dirty="0" err="1"/>
              <a:t>Kegiatan</a:t>
            </a:r>
            <a:r>
              <a:rPr lang="en-US" b="1" dirty="0"/>
              <a:t> Uji </a:t>
            </a:r>
            <a:r>
              <a:rPr lang="en-US" b="1" dirty="0" err="1"/>
              <a:t>Kompetensi</a:t>
            </a:r>
            <a:r>
              <a:rPr lang="en-US" b="1" dirty="0"/>
              <a:t>/</a:t>
            </a:r>
            <a:r>
              <a:rPr lang="en-US" b="1" dirty="0" err="1"/>
              <a:t>Sertifikasi</a:t>
            </a:r>
            <a:r>
              <a:rPr lang="en-US" b="1" dirty="0"/>
              <a:t> Guru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   a. Teknik </a:t>
            </a:r>
            <a:r>
              <a:rPr lang="en-US" dirty="0" err="1"/>
              <a:t>Komputer</a:t>
            </a:r>
            <a:r>
              <a:rPr lang="en-US" dirty="0"/>
              <a:t> dan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 </a:t>
            </a:r>
            <a:r>
              <a:rPr lang="en-US" dirty="0" err="1"/>
              <a:t>Sertifikasi</a:t>
            </a:r>
            <a:r>
              <a:rPr lang="en-US" dirty="0"/>
              <a:t> </a:t>
            </a:r>
            <a:r>
              <a:rPr lang="en-US" dirty="0" err="1"/>
              <a:t>Mikrotik</a:t>
            </a:r>
            <a:r>
              <a:rPr lang="en-US" dirty="0"/>
              <a:t> Academy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   b. Multimedia </a:t>
            </a:r>
            <a:r>
              <a:rPr lang="en-US" dirty="0">
                <a:sym typeface="Wingdings" panose="05000000000000000000" pitchFamily="2" charset="2"/>
              </a:rPr>
              <a:t> </a:t>
            </a:r>
            <a:r>
              <a:rPr lang="en-US" dirty="0" err="1"/>
              <a:t>Sertifikasi</a:t>
            </a:r>
            <a:r>
              <a:rPr lang="en-US" dirty="0"/>
              <a:t>  Adobe Certified Associate (ACA)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/>
              <a:t>2. </a:t>
            </a:r>
            <a:r>
              <a:rPr lang="en-US" b="1" dirty="0" err="1"/>
              <a:t>Kegiatan</a:t>
            </a:r>
            <a:r>
              <a:rPr lang="en-US" b="1" dirty="0"/>
              <a:t> Uji </a:t>
            </a:r>
            <a:r>
              <a:rPr lang="en-US" b="1" dirty="0" err="1"/>
              <a:t>Kompetensi</a:t>
            </a:r>
            <a:r>
              <a:rPr lang="en-US" b="1" dirty="0"/>
              <a:t>/</a:t>
            </a:r>
            <a:r>
              <a:rPr lang="en-US" b="1" dirty="0" err="1"/>
              <a:t>Sertifikasi</a:t>
            </a:r>
            <a:r>
              <a:rPr lang="en-US" b="1" dirty="0"/>
              <a:t> </a:t>
            </a:r>
            <a:r>
              <a:rPr lang="en-US" b="1" dirty="0" err="1"/>
              <a:t>Peserta</a:t>
            </a:r>
            <a:r>
              <a:rPr lang="en-US" b="1" dirty="0"/>
              <a:t> </a:t>
            </a:r>
            <a:r>
              <a:rPr lang="en-US" b="1" dirty="0" err="1"/>
              <a:t>Didik</a:t>
            </a:r>
            <a:endParaRPr lang="en-US" b="1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    a. Teknik </a:t>
            </a:r>
            <a:r>
              <a:rPr lang="en-US" dirty="0" err="1"/>
              <a:t>Otomasi</a:t>
            </a:r>
            <a:r>
              <a:rPr lang="en-US" dirty="0"/>
              <a:t> </a:t>
            </a:r>
            <a:r>
              <a:rPr lang="en-US" dirty="0" err="1"/>
              <a:t>Industri</a:t>
            </a:r>
            <a:r>
              <a:rPr lang="en-US" dirty="0"/>
              <a:t>  </a:t>
            </a:r>
            <a:r>
              <a:rPr lang="en-US" dirty="0">
                <a:sym typeface="Wingdings" panose="05000000000000000000" pitchFamily="2" charset="2"/>
              </a:rPr>
              <a:t> LSP P3 </a:t>
            </a:r>
            <a:r>
              <a:rPr lang="en-US" dirty="0" err="1">
                <a:sym typeface="Wingdings" panose="05000000000000000000" pitchFamily="2" charset="2"/>
              </a:rPr>
              <a:t>Elestronika</a:t>
            </a:r>
            <a:r>
              <a:rPr lang="en-US" dirty="0">
                <a:sym typeface="Wingdings" panose="05000000000000000000" pitchFamily="2" charset="2"/>
              </a:rPr>
              <a:t> Indonesia (EI)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ym typeface="Wingdings" panose="05000000000000000000" pitchFamily="2" charset="2"/>
              </a:rPr>
              <a:t>       b. Teknik </a:t>
            </a:r>
            <a:r>
              <a:rPr lang="en-US" dirty="0" err="1">
                <a:sym typeface="Wingdings" panose="05000000000000000000" pitchFamily="2" charset="2"/>
              </a:rPr>
              <a:t>Perancangan</a:t>
            </a:r>
            <a:r>
              <a:rPr lang="en-US" dirty="0">
                <a:sym typeface="Wingdings" panose="05000000000000000000" pitchFamily="2" charset="2"/>
              </a:rPr>
              <a:t> Gambar </a:t>
            </a:r>
            <a:r>
              <a:rPr lang="en-US" dirty="0" err="1">
                <a:sym typeface="Wingdings" panose="05000000000000000000" pitchFamily="2" charset="2"/>
              </a:rPr>
              <a:t>Mesin</a:t>
            </a:r>
            <a:r>
              <a:rPr lang="en-US" dirty="0">
                <a:sym typeface="Wingdings" panose="05000000000000000000" pitchFamily="2" charset="2"/>
              </a:rPr>
              <a:t> 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ym typeface="Wingdings" panose="05000000000000000000" pitchFamily="2" charset="2"/>
              </a:rPr>
              <a:t>       c. Teknik </a:t>
            </a:r>
            <a:r>
              <a:rPr lang="en-US" dirty="0" err="1">
                <a:sym typeface="Wingdings" panose="05000000000000000000" pitchFamily="2" charset="2"/>
              </a:rPr>
              <a:t>Pengendalian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Produksi</a:t>
            </a:r>
            <a:r>
              <a:rPr lang="en-US" dirty="0">
                <a:sym typeface="Wingdings" panose="05000000000000000000" pitchFamily="2" charset="2"/>
              </a:rPr>
              <a:t>  LSP P3 </a:t>
            </a:r>
            <a:r>
              <a:rPr lang="en-US" dirty="0" err="1">
                <a:sym typeface="Wingdings" panose="05000000000000000000" pitchFamily="2" charset="2"/>
              </a:rPr>
              <a:t>Elestronika</a:t>
            </a:r>
            <a:r>
              <a:rPr lang="en-US" dirty="0">
                <a:sym typeface="Wingdings" panose="05000000000000000000" pitchFamily="2" charset="2"/>
              </a:rPr>
              <a:t> Indonesia (EI)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ym typeface="Wingdings" panose="05000000000000000000" pitchFamily="2" charset="2"/>
              </a:rPr>
              <a:t>       d. Teknik </a:t>
            </a:r>
            <a:r>
              <a:rPr lang="en-US" dirty="0" err="1">
                <a:sym typeface="Wingdings" panose="05000000000000000000" pitchFamily="2" charset="2"/>
              </a:rPr>
              <a:t>Kendaraan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Ringan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Otomotif</a:t>
            </a:r>
            <a:r>
              <a:rPr lang="en-US" dirty="0">
                <a:sym typeface="Wingdings" panose="05000000000000000000" pitchFamily="2" charset="2"/>
              </a:rPr>
              <a:t>  LSP P3 Teknik </a:t>
            </a:r>
            <a:r>
              <a:rPr lang="en-US" dirty="0" err="1">
                <a:sym typeface="Wingdings" panose="05000000000000000000" pitchFamily="2" charset="2"/>
              </a:rPr>
              <a:t>Otomotif</a:t>
            </a:r>
            <a:r>
              <a:rPr lang="en-US" dirty="0">
                <a:sym typeface="Wingdings" panose="05000000000000000000" pitchFamily="2" charset="2"/>
              </a:rPr>
              <a:t>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ym typeface="Wingdings" panose="05000000000000000000" pitchFamily="2" charset="2"/>
              </a:rPr>
              <a:t>       e. Multimedia </a:t>
            </a:r>
            <a:r>
              <a:rPr lang="en-US" dirty="0" err="1"/>
              <a:t>Sertifikasi</a:t>
            </a:r>
            <a:r>
              <a:rPr lang="en-US" dirty="0"/>
              <a:t>  Adobe Certified Associate (ACA)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    f.  Teknik </a:t>
            </a:r>
            <a:r>
              <a:rPr lang="en-US" dirty="0" err="1"/>
              <a:t>Komputer</a:t>
            </a:r>
            <a:r>
              <a:rPr lang="en-US" dirty="0"/>
              <a:t> dan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 </a:t>
            </a:r>
            <a:r>
              <a:rPr lang="en-US" dirty="0" err="1"/>
              <a:t>Sertifikasi</a:t>
            </a:r>
            <a:r>
              <a:rPr lang="en-US" dirty="0"/>
              <a:t> </a:t>
            </a:r>
            <a:r>
              <a:rPr lang="en-US" dirty="0" err="1"/>
              <a:t>Mikrotik</a:t>
            </a:r>
            <a:r>
              <a:rPr lang="en-US" dirty="0"/>
              <a:t> Academy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E996C5-5F32-4B7F-9B8E-5201967208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9794" y="5625547"/>
            <a:ext cx="1272206" cy="1212572"/>
          </a:xfrm>
          <a:prstGeom prst="rect">
            <a:avLst/>
          </a:prstGeom>
        </p:spPr>
      </p:pic>
      <p:sp>
        <p:nvSpPr>
          <p:cNvPr id="6" name="Scroll: Horizontal 5">
            <a:extLst>
              <a:ext uri="{FF2B5EF4-FFF2-40B4-BE49-F238E27FC236}">
                <a16:creationId xmlns:a16="http://schemas.microsoft.com/office/drawing/2014/main" id="{F72E9973-6FC9-4DB7-B203-1E90F5B2DBAD}"/>
              </a:ext>
            </a:extLst>
          </p:cNvPr>
          <p:cNvSpPr/>
          <p:nvPr/>
        </p:nvSpPr>
        <p:spPr>
          <a:xfrm>
            <a:off x="2544417" y="974037"/>
            <a:ext cx="8279296" cy="884581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1. </a:t>
            </a:r>
            <a:r>
              <a:rPr lang="en-US" sz="2400" b="1" dirty="0">
                <a:solidFill>
                  <a:srgbClr val="FFFF00"/>
                </a:solidFill>
              </a:rPr>
              <a:t>PENCAPAIAN AKADEMIK GURU DAN PESERTA DIDIK</a:t>
            </a:r>
            <a:endParaRPr lang="en-ID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539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05F4F-6D9A-4E05-BBF9-99884337C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109332"/>
            <a:ext cx="10233925" cy="884581"/>
          </a:xfrm>
        </p:spPr>
        <p:txBody>
          <a:bodyPr>
            <a:noAutofit/>
          </a:bodyPr>
          <a:lstStyle/>
          <a:p>
            <a:r>
              <a:rPr lang="en-US" sz="4400" b="1" dirty="0"/>
              <a:t>STANDAR KOMPETENSI KELULUSAN</a:t>
            </a:r>
            <a:endParaRPr lang="en-ID" sz="44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E996C5-5F32-4B7F-9B8E-5201967208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9794" y="5625547"/>
            <a:ext cx="1272206" cy="1212572"/>
          </a:xfrm>
          <a:prstGeom prst="rect">
            <a:avLst/>
          </a:prstGeom>
        </p:spPr>
      </p:pic>
      <p:sp>
        <p:nvSpPr>
          <p:cNvPr id="6" name="Scroll: Horizontal 5">
            <a:extLst>
              <a:ext uri="{FF2B5EF4-FFF2-40B4-BE49-F238E27FC236}">
                <a16:creationId xmlns:a16="http://schemas.microsoft.com/office/drawing/2014/main" id="{F72E9973-6FC9-4DB7-B203-1E90F5B2DBAD}"/>
              </a:ext>
            </a:extLst>
          </p:cNvPr>
          <p:cNvSpPr/>
          <p:nvPr/>
        </p:nvSpPr>
        <p:spPr>
          <a:xfrm>
            <a:off x="2544417" y="974037"/>
            <a:ext cx="8279296" cy="884581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1. </a:t>
            </a:r>
            <a:r>
              <a:rPr lang="en-US" sz="2400" b="1" dirty="0">
                <a:solidFill>
                  <a:srgbClr val="FFFF00"/>
                </a:solidFill>
              </a:rPr>
              <a:t>SERTIFIKASI KOMPETENSI GURU</a:t>
            </a:r>
            <a:endParaRPr lang="en-ID" sz="2400" b="1" dirty="0">
              <a:solidFill>
                <a:srgbClr val="FFFF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DBDE31-7164-4CE9-884A-FC09C329AA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7062" y="2037522"/>
            <a:ext cx="3266296" cy="46190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5951D6A-51B9-451E-9DC9-5437C9427D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9812" y="2037522"/>
            <a:ext cx="3266761" cy="461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639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05F4F-6D9A-4E05-BBF9-99884337C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4675" y="6549"/>
            <a:ext cx="10233925" cy="679251"/>
          </a:xfrm>
        </p:spPr>
        <p:txBody>
          <a:bodyPr>
            <a:noAutofit/>
          </a:bodyPr>
          <a:lstStyle/>
          <a:p>
            <a:r>
              <a:rPr lang="en-US" sz="4400" b="1" dirty="0"/>
              <a:t>STANDAR KOMPETENSI KELULUSAN</a:t>
            </a:r>
            <a:endParaRPr lang="en-ID" sz="44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E996C5-5F32-4B7F-9B8E-5201967208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9794" y="5783433"/>
            <a:ext cx="1106554" cy="1054685"/>
          </a:xfrm>
          <a:prstGeom prst="rect">
            <a:avLst/>
          </a:prstGeom>
        </p:spPr>
      </p:pic>
      <p:sp>
        <p:nvSpPr>
          <p:cNvPr id="6" name="Scroll: Horizontal 5">
            <a:extLst>
              <a:ext uri="{FF2B5EF4-FFF2-40B4-BE49-F238E27FC236}">
                <a16:creationId xmlns:a16="http://schemas.microsoft.com/office/drawing/2014/main" id="{F72E9973-6FC9-4DB7-B203-1E90F5B2DBAD}"/>
              </a:ext>
            </a:extLst>
          </p:cNvPr>
          <p:cNvSpPr/>
          <p:nvPr/>
        </p:nvSpPr>
        <p:spPr>
          <a:xfrm>
            <a:off x="2401989" y="566533"/>
            <a:ext cx="8279296" cy="884581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2. </a:t>
            </a:r>
            <a:r>
              <a:rPr lang="en-US" sz="2400" b="1" dirty="0">
                <a:solidFill>
                  <a:srgbClr val="FFFF00"/>
                </a:solidFill>
              </a:rPr>
              <a:t>SERTIFIKASI KOMPETENSI PESERTA DIDIK</a:t>
            </a:r>
            <a:endParaRPr lang="en-ID" sz="2400" b="1" dirty="0">
              <a:solidFill>
                <a:srgbClr val="FFFF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9A0366-F1F9-4E6B-B0B2-E29DB85A62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8923" y="1491747"/>
            <a:ext cx="4275042" cy="51122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1C16EB3-9A24-43A8-A9A1-9D8A57D0EB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4752" y="1541946"/>
            <a:ext cx="4275042" cy="5062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492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05F4F-6D9A-4E05-BBF9-99884337C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109332"/>
            <a:ext cx="10233925" cy="884581"/>
          </a:xfrm>
        </p:spPr>
        <p:txBody>
          <a:bodyPr>
            <a:noAutofit/>
          </a:bodyPr>
          <a:lstStyle/>
          <a:p>
            <a:r>
              <a:rPr lang="en-US" sz="4400" b="1" dirty="0"/>
              <a:t>STANDAR KOMPETENSI KELULUSAN</a:t>
            </a:r>
            <a:endParaRPr lang="en-ID" sz="4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48EAC-06E7-43F0-B3AE-1168E4FE0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6212" y="1728483"/>
            <a:ext cx="6292268" cy="2144564"/>
          </a:xfrm>
        </p:spPr>
        <p:txBody>
          <a:bodyPr>
            <a:normAutofit fontScale="85000" lnSpcReduction="10000"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/>
              <a:t>1. </a:t>
            </a:r>
            <a:r>
              <a:rPr lang="en-US" b="1" dirty="0"/>
              <a:t>Program </a:t>
            </a:r>
            <a:r>
              <a:rPr lang="en-US" b="1" dirty="0" err="1"/>
              <a:t>Adiwiyata</a:t>
            </a:r>
            <a:endParaRPr lang="en-US" b="1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   a. </a:t>
            </a:r>
            <a:r>
              <a:rPr lang="en-US" dirty="0" err="1"/>
              <a:t>Pembentukan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(</a:t>
            </a:r>
            <a:r>
              <a:rPr lang="en-US" dirty="0" err="1"/>
              <a:t>Pokja</a:t>
            </a:r>
            <a:r>
              <a:rPr lang="en-US" dirty="0"/>
              <a:t>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   b. </a:t>
            </a:r>
            <a:r>
              <a:rPr lang="en-US" dirty="0" err="1"/>
              <a:t>Pembentukan</a:t>
            </a:r>
            <a:r>
              <a:rPr lang="en-US" dirty="0"/>
              <a:t> Gen Hijau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   c. </a:t>
            </a:r>
            <a:r>
              <a:rPr lang="en-US" dirty="0" err="1"/>
              <a:t>Sosialisasi</a:t>
            </a:r>
            <a:r>
              <a:rPr lang="en-US" dirty="0"/>
              <a:t> Program </a:t>
            </a:r>
            <a:r>
              <a:rPr lang="en-US" dirty="0" err="1"/>
              <a:t>Adiwiyata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Guru dan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      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endParaRPr lang="en-US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   d. </a:t>
            </a:r>
            <a:r>
              <a:rPr lang="en-US" dirty="0" err="1"/>
              <a:t>Verifikasi</a:t>
            </a:r>
            <a:r>
              <a:rPr lang="en-US" dirty="0"/>
              <a:t> </a:t>
            </a:r>
            <a:r>
              <a:rPr lang="en-US" dirty="0" err="1"/>
              <a:t>Adiwiyata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Dinas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       </a:t>
            </a:r>
            <a:r>
              <a:rPr lang="en-US" dirty="0" err="1"/>
              <a:t>Kab</a:t>
            </a:r>
            <a:r>
              <a:rPr lang="en-US" dirty="0"/>
              <a:t>. Bogor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E996C5-5F32-4B7F-9B8E-5201967208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9794" y="5625547"/>
            <a:ext cx="1272206" cy="1212572"/>
          </a:xfrm>
          <a:prstGeom prst="rect">
            <a:avLst/>
          </a:prstGeom>
        </p:spPr>
      </p:pic>
      <p:sp>
        <p:nvSpPr>
          <p:cNvPr id="6" name="Scroll: Horizontal 5">
            <a:extLst>
              <a:ext uri="{FF2B5EF4-FFF2-40B4-BE49-F238E27FC236}">
                <a16:creationId xmlns:a16="http://schemas.microsoft.com/office/drawing/2014/main" id="{F72E9973-6FC9-4DB7-B203-1E90F5B2DBAD}"/>
              </a:ext>
            </a:extLst>
          </p:cNvPr>
          <p:cNvSpPr/>
          <p:nvPr/>
        </p:nvSpPr>
        <p:spPr>
          <a:xfrm>
            <a:off x="1809768" y="839032"/>
            <a:ext cx="9110026" cy="884581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</a:rPr>
              <a:t>2. </a:t>
            </a:r>
            <a:r>
              <a:rPr lang="en-US" sz="2000" b="1" dirty="0">
                <a:solidFill>
                  <a:srgbClr val="FFFF00"/>
                </a:solidFill>
              </a:rPr>
              <a:t>PENGEMBANGAN POTENSI GURU DAN PESERTA DIDIK</a:t>
            </a:r>
          </a:p>
          <a:p>
            <a:pPr algn="ctr"/>
            <a:r>
              <a:rPr lang="en-US" sz="2000" b="1" dirty="0">
                <a:solidFill>
                  <a:srgbClr val="FFFF00"/>
                </a:solidFill>
              </a:rPr>
              <a:t> MELALUI KEGIATAN </a:t>
            </a:r>
            <a:r>
              <a:rPr lang="en-U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US" sz="2000" b="1" dirty="0">
                <a:solidFill>
                  <a:srgbClr val="FFFF00"/>
                </a:solidFill>
              </a:rPr>
              <a:t>K</a:t>
            </a:r>
            <a:endParaRPr lang="en-ID" sz="2000" b="1" dirty="0">
              <a:solidFill>
                <a:srgbClr val="FFFF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538416-C072-4101-B5E5-FEDE02C3FE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288" y="3874404"/>
            <a:ext cx="3261698" cy="21445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B0ACD6C-E0EA-4F15-BDC8-ED7645A871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3978" y="4344853"/>
            <a:ext cx="3439278" cy="22895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6A31ED-5DDD-40A9-9A60-A85298BF7C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4111" y="3985591"/>
            <a:ext cx="3261698" cy="242514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202EBA3-F1F9-45CC-A2FF-D3DFDFE92F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68480" y="1851577"/>
            <a:ext cx="4140071" cy="1908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667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05F4F-6D9A-4E05-BBF9-99884337C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109332"/>
            <a:ext cx="10233925" cy="884581"/>
          </a:xfrm>
        </p:spPr>
        <p:txBody>
          <a:bodyPr>
            <a:noAutofit/>
          </a:bodyPr>
          <a:lstStyle/>
          <a:p>
            <a:r>
              <a:rPr lang="en-US" sz="4400" b="1" dirty="0"/>
              <a:t>STANDAR KOMPETENSI KELULUSAN</a:t>
            </a:r>
            <a:endParaRPr lang="en-ID" sz="4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48EAC-06E7-43F0-B3AE-1168E4FE0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3349" y="1968771"/>
            <a:ext cx="9402487" cy="985635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/>
              <a:t>2. </a:t>
            </a:r>
            <a:r>
              <a:rPr lang="en-US" b="1" dirty="0"/>
              <a:t>Program </a:t>
            </a:r>
            <a:r>
              <a:rPr lang="en-US" b="1" dirty="0" err="1"/>
              <a:t>Satgas</a:t>
            </a:r>
            <a:r>
              <a:rPr lang="en-US" b="1" dirty="0"/>
              <a:t> COVID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       </a:t>
            </a: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persiapan</a:t>
            </a:r>
            <a:r>
              <a:rPr lang="en-US" dirty="0"/>
              <a:t> Program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Tatap</a:t>
            </a:r>
            <a:r>
              <a:rPr lang="en-US" dirty="0"/>
              <a:t> </a:t>
            </a:r>
            <a:r>
              <a:rPr lang="en-US" dirty="0" err="1"/>
              <a:t>Muka</a:t>
            </a:r>
            <a:r>
              <a:rPr lang="en-US" dirty="0"/>
              <a:t> (PTM)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E996C5-5F32-4B7F-9B8E-5201967208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9794" y="5625547"/>
            <a:ext cx="1272206" cy="1212572"/>
          </a:xfrm>
          <a:prstGeom prst="rect">
            <a:avLst/>
          </a:prstGeom>
        </p:spPr>
      </p:pic>
      <p:sp>
        <p:nvSpPr>
          <p:cNvPr id="6" name="Scroll: Horizontal 5">
            <a:extLst>
              <a:ext uri="{FF2B5EF4-FFF2-40B4-BE49-F238E27FC236}">
                <a16:creationId xmlns:a16="http://schemas.microsoft.com/office/drawing/2014/main" id="{F72E9973-6FC9-4DB7-B203-1E90F5B2DBAD}"/>
              </a:ext>
            </a:extLst>
          </p:cNvPr>
          <p:cNvSpPr/>
          <p:nvPr/>
        </p:nvSpPr>
        <p:spPr>
          <a:xfrm>
            <a:off x="2036708" y="993913"/>
            <a:ext cx="9129128" cy="710647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</a:rPr>
              <a:t>2. </a:t>
            </a:r>
            <a:r>
              <a:rPr lang="en-US" sz="2000" b="1" dirty="0">
                <a:solidFill>
                  <a:srgbClr val="FFFF00"/>
                </a:solidFill>
              </a:rPr>
              <a:t>PENGEMBANGAN POTENSI GURU PESERTA DIDIK MELALUI KEGIATAN </a:t>
            </a:r>
            <a:r>
              <a:rPr lang="en-U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US" sz="2000" b="1" dirty="0">
                <a:solidFill>
                  <a:srgbClr val="FFFF00"/>
                </a:solidFill>
              </a:rPr>
              <a:t>K</a:t>
            </a:r>
            <a:endParaRPr lang="en-ID" sz="2000" b="1" dirty="0">
              <a:solidFill>
                <a:srgbClr val="FFFF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A57B29-5EE0-4585-A454-2451F3D02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81" y="2954406"/>
            <a:ext cx="3580503" cy="2297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6748E0E-DA2B-435F-A8D9-828AF276C3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8540" y="2998307"/>
            <a:ext cx="3286958" cy="2297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1BAD542-5883-462A-AB69-F6630E9860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4256" y="3744504"/>
            <a:ext cx="4113457" cy="246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6975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05F4F-6D9A-4E05-BBF9-99884337C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109333"/>
            <a:ext cx="10233925" cy="556590"/>
          </a:xfrm>
        </p:spPr>
        <p:txBody>
          <a:bodyPr>
            <a:noAutofit/>
          </a:bodyPr>
          <a:lstStyle/>
          <a:p>
            <a:r>
              <a:rPr lang="en-US" sz="4400" b="1" dirty="0"/>
              <a:t>STANDAR KOMPETENSI KELULUSAN</a:t>
            </a:r>
            <a:endParaRPr lang="en-ID" sz="4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48EAC-06E7-43F0-B3AE-1168E4FE0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2666" y="1602694"/>
            <a:ext cx="9402487" cy="2383734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1. Program </a:t>
            </a:r>
            <a:r>
              <a:rPr lang="en-US" sz="2000" dirty="0" err="1"/>
              <a:t>Prakerin</a:t>
            </a:r>
            <a:endParaRPr lang="en-US" sz="2000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      a. </a:t>
            </a:r>
            <a:r>
              <a:rPr lang="en-US" sz="2000" dirty="0" err="1"/>
              <a:t>Prakerin</a:t>
            </a:r>
            <a:r>
              <a:rPr lang="en-US" sz="2000" dirty="0"/>
              <a:t> on line Kerjasama </a:t>
            </a:r>
            <a:r>
              <a:rPr lang="en-US" sz="2000" dirty="0" err="1"/>
              <a:t>dengan</a:t>
            </a:r>
            <a:r>
              <a:rPr lang="en-US" sz="2000" dirty="0"/>
              <a:t> PPTIK ITB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      b. </a:t>
            </a:r>
            <a:r>
              <a:rPr lang="en-US" sz="2000" dirty="0" err="1"/>
              <a:t>Prakerin</a:t>
            </a:r>
            <a:r>
              <a:rPr lang="en-US" sz="2000" dirty="0"/>
              <a:t> offline </a:t>
            </a:r>
            <a:r>
              <a:rPr lang="en-US" sz="2000" dirty="0" err="1"/>
              <a:t>dengan</a:t>
            </a:r>
            <a:r>
              <a:rPr lang="en-US" sz="2000" dirty="0"/>
              <a:t> IDUKA yang </a:t>
            </a:r>
            <a:r>
              <a:rPr lang="en-US" sz="2000" dirty="0" err="1"/>
              <a:t>sudah</a:t>
            </a:r>
            <a:r>
              <a:rPr lang="en-US" sz="2000" dirty="0"/>
              <a:t> MoU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2. Program </a:t>
            </a:r>
            <a:r>
              <a:rPr lang="en-US" sz="2000" dirty="0" err="1"/>
              <a:t>Magang</a:t>
            </a:r>
            <a:r>
              <a:rPr lang="en-US" sz="2000" dirty="0"/>
              <a:t>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3. Program Bursa </a:t>
            </a:r>
            <a:r>
              <a:rPr lang="en-US" sz="2000" dirty="0" err="1"/>
              <a:t>Kerja</a:t>
            </a:r>
            <a:r>
              <a:rPr lang="en-US" sz="2000" dirty="0"/>
              <a:t> </a:t>
            </a:r>
            <a:r>
              <a:rPr lang="en-US" sz="2000" dirty="0" err="1"/>
              <a:t>Khusus</a:t>
            </a:r>
            <a:r>
              <a:rPr lang="en-US" sz="2000" dirty="0"/>
              <a:t> (BKK)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4. </a:t>
            </a:r>
            <a:r>
              <a:rPr lang="en-US" sz="2000" dirty="0" err="1"/>
              <a:t>Produk</a:t>
            </a:r>
            <a:r>
              <a:rPr lang="en-US" sz="2000" dirty="0"/>
              <a:t> </a:t>
            </a:r>
            <a:r>
              <a:rPr lang="en-US" sz="2000" dirty="0" err="1"/>
              <a:t>Inovasi</a:t>
            </a:r>
            <a:r>
              <a:rPr lang="en-US" sz="2000" dirty="0"/>
              <a:t> </a:t>
            </a:r>
            <a:r>
              <a:rPr lang="en-US" sz="2000" dirty="0" err="1"/>
              <a:t>Siswa</a:t>
            </a:r>
            <a:endParaRPr lang="en-US" sz="2000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E996C5-5F32-4B7F-9B8E-5201967208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9794" y="5625547"/>
            <a:ext cx="1272206" cy="1212572"/>
          </a:xfrm>
          <a:prstGeom prst="rect">
            <a:avLst/>
          </a:prstGeom>
        </p:spPr>
      </p:pic>
      <p:sp>
        <p:nvSpPr>
          <p:cNvPr id="6" name="Scroll: Horizontal 5">
            <a:extLst>
              <a:ext uri="{FF2B5EF4-FFF2-40B4-BE49-F238E27FC236}">
                <a16:creationId xmlns:a16="http://schemas.microsoft.com/office/drawing/2014/main" id="{F72E9973-6FC9-4DB7-B203-1E90F5B2DBAD}"/>
              </a:ext>
            </a:extLst>
          </p:cNvPr>
          <p:cNvSpPr/>
          <p:nvPr/>
        </p:nvSpPr>
        <p:spPr>
          <a:xfrm>
            <a:off x="1484310" y="709006"/>
            <a:ext cx="10470130" cy="76861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FF00"/>
                </a:solidFill>
              </a:rPr>
              <a:t>3. PENYELENGGA RAAN INOVASI, BKK, PRAKERIN/PKL DAN MAGANG PESERTA DIDIK</a:t>
            </a:r>
            <a:endParaRPr lang="en-ID" sz="2000" b="1" dirty="0">
              <a:solidFill>
                <a:srgbClr val="FFFF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D67D88-5C2E-4CE3-B684-18F3312301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9822" y="3535026"/>
            <a:ext cx="6840398" cy="3064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013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7DFCD-68EC-47BF-A00B-A9471808B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281609"/>
            <a:ext cx="10018713" cy="61291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Arial Black" panose="020B0A04020102020204" pitchFamily="34" charset="0"/>
              </a:rPr>
              <a:t>KESIMPULAN</a:t>
            </a:r>
            <a:endParaRPr lang="en-ID" b="1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7534F-95EC-47C4-B708-505ACBF11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997224"/>
            <a:ext cx="10018713" cy="5453272"/>
          </a:xfrm>
        </p:spPr>
        <p:txBody>
          <a:bodyPr>
            <a:normAutofit/>
          </a:bodyPr>
          <a:lstStyle/>
          <a:p>
            <a:r>
              <a:rPr lang="en-ID" dirty="0" err="1">
                <a:hlinkClick r:id="rId2"/>
              </a:rPr>
              <a:t>Sesuai</a:t>
            </a:r>
            <a:r>
              <a:rPr lang="en-ID" dirty="0">
                <a:hlinkClick r:id="rId2"/>
              </a:rPr>
              <a:t> </a:t>
            </a:r>
            <a:r>
              <a:rPr lang="en-ID" dirty="0" err="1">
                <a:hlinkClick r:id="rId2"/>
              </a:rPr>
              <a:t>dengan</a:t>
            </a:r>
            <a:r>
              <a:rPr lang="en-ID" dirty="0">
                <a:hlinkClick r:id="rId2"/>
              </a:rPr>
              <a:t> </a:t>
            </a:r>
            <a:r>
              <a:rPr lang="en-ID" dirty="0" err="1">
                <a:hlinkClick r:id="rId2"/>
              </a:rPr>
              <a:t>Permendikbud</a:t>
            </a:r>
            <a:r>
              <a:rPr lang="en-ID" dirty="0">
                <a:hlinkClick r:id="rId2"/>
              </a:rPr>
              <a:t> </a:t>
            </a:r>
            <a:r>
              <a:rPr lang="en-ID" dirty="0" err="1">
                <a:hlinkClick r:id="rId2"/>
              </a:rPr>
              <a:t>Nomor</a:t>
            </a:r>
            <a:r>
              <a:rPr lang="en-ID" dirty="0">
                <a:hlinkClick r:id="rId2"/>
              </a:rPr>
              <a:t> 20 </a:t>
            </a:r>
            <a:r>
              <a:rPr lang="en-ID" dirty="0" err="1">
                <a:hlinkClick r:id="rId2"/>
              </a:rPr>
              <a:t>Tahun</a:t>
            </a:r>
            <a:r>
              <a:rPr lang="en-ID" dirty="0">
                <a:hlinkClick r:id="rId2"/>
              </a:rPr>
              <a:t> 2016</a:t>
            </a:r>
            <a:r>
              <a:rPr lang="en-ID" dirty="0"/>
              <a:t> </a:t>
            </a:r>
            <a:r>
              <a:rPr lang="en-ID" dirty="0" err="1"/>
              <a:t>disebutkan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 </a:t>
            </a:r>
            <a:r>
              <a:rPr lang="en-ID" b="1" dirty="0" err="1"/>
              <a:t>Standar</a:t>
            </a:r>
            <a:r>
              <a:rPr lang="en-ID" b="1" dirty="0"/>
              <a:t> </a:t>
            </a:r>
            <a:r>
              <a:rPr lang="en-ID" b="1" dirty="0" err="1"/>
              <a:t>Kompetensi</a:t>
            </a:r>
            <a:r>
              <a:rPr lang="en-ID" b="1" dirty="0"/>
              <a:t> </a:t>
            </a:r>
            <a:r>
              <a:rPr lang="en-ID" b="1" dirty="0" err="1"/>
              <a:t>Lulusan</a:t>
            </a:r>
            <a:r>
              <a:rPr lang="en-ID" b="1" dirty="0"/>
              <a:t> (SKL) 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kriteria</a:t>
            </a:r>
            <a:r>
              <a:rPr lang="en-ID" dirty="0"/>
              <a:t> </a:t>
            </a:r>
            <a:r>
              <a:rPr lang="en-ID" dirty="0" err="1"/>
              <a:t>mengenai</a:t>
            </a:r>
            <a:r>
              <a:rPr lang="en-ID" dirty="0"/>
              <a:t> </a:t>
            </a:r>
            <a:r>
              <a:rPr lang="en-ID" dirty="0" err="1"/>
              <a:t>kualifikasi</a:t>
            </a:r>
            <a:r>
              <a:rPr lang="en-ID" dirty="0"/>
              <a:t> </a:t>
            </a:r>
            <a:r>
              <a:rPr lang="en-ID" dirty="0" err="1"/>
              <a:t>kemampuan</a:t>
            </a:r>
            <a:r>
              <a:rPr lang="en-ID" dirty="0"/>
              <a:t> </a:t>
            </a:r>
            <a:r>
              <a:rPr lang="en-ID" dirty="0" err="1"/>
              <a:t>lulusan</a:t>
            </a:r>
            <a:r>
              <a:rPr lang="en-ID" dirty="0"/>
              <a:t> yang </a:t>
            </a:r>
            <a:r>
              <a:rPr lang="en-ID" dirty="0" err="1"/>
              <a:t>mencakup</a:t>
            </a:r>
            <a:r>
              <a:rPr lang="en-ID" dirty="0"/>
              <a:t> </a:t>
            </a:r>
            <a:r>
              <a:rPr lang="en-ID" dirty="0" err="1"/>
              <a:t>sikap</a:t>
            </a:r>
            <a:r>
              <a:rPr lang="en-ID" dirty="0"/>
              <a:t>, </a:t>
            </a:r>
            <a:r>
              <a:rPr lang="en-ID" dirty="0" err="1"/>
              <a:t>pengetahuan</a:t>
            </a:r>
            <a:r>
              <a:rPr lang="en-ID" dirty="0"/>
              <a:t>, dan </a:t>
            </a:r>
            <a:r>
              <a:rPr lang="en-ID" dirty="0" err="1"/>
              <a:t>keterampilan</a:t>
            </a:r>
            <a:r>
              <a:rPr lang="en-ID" dirty="0"/>
              <a:t>.</a:t>
            </a:r>
          </a:p>
          <a:p>
            <a:r>
              <a:rPr lang="en-ID" dirty="0"/>
              <a:t>SMK Negeri 1 </a:t>
            </a:r>
            <a:r>
              <a:rPr lang="en-ID" dirty="0" err="1"/>
              <a:t>Cileungsi</a:t>
            </a:r>
            <a:r>
              <a:rPr lang="en-ID" dirty="0"/>
              <a:t> </a:t>
            </a:r>
            <a:r>
              <a:rPr lang="en-ID" dirty="0" err="1"/>
              <a:t>telah</a:t>
            </a:r>
            <a:r>
              <a:rPr lang="en-ID" dirty="0"/>
              <a:t> </a:t>
            </a:r>
            <a:r>
              <a:rPr lang="en-ID" dirty="0" err="1"/>
              <a:t>membekali</a:t>
            </a:r>
            <a:r>
              <a:rPr lang="en-ID" dirty="0"/>
              <a:t> </a:t>
            </a:r>
            <a:r>
              <a:rPr lang="en-ID" dirty="0" err="1"/>
              <a:t>lulusannya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program </a:t>
            </a:r>
            <a:r>
              <a:rPr lang="en-ID" dirty="0" err="1"/>
              <a:t>softskill</a:t>
            </a:r>
            <a:r>
              <a:rPr lang="en-ID" dirty="0"/>
              <a:t> </a:t>
            </a:r>
            <a:r>
              <a:rPr lang="en-ID" dirty="0" err="1"/>
              <a:t>maupun</a:t>
            </a:r>
            <a:r>
              <a:rPr lang="en-ID" dirty="0"/>
              <a:t> </a:t>
            </a:r>
            <a:r>
              <a:rPr lang="en-ID" dirty="0" err="1"/>
              <a:t>hardskillnya</a:t>
            </a:r>
            <a:r>
              <a:rPr lang="en-ID" dirty="0"/>
              <a:t> yang  </a:t>
            </a:r>
            <a:r>
              <a:rPr lang="en-ID" dirty="0" err="1"/>
              <a:t>telah</a:t>
            </a:r>
            <a:r>
              <a:rPr lang="en-ID" dirty="0"/>
              <a:t> </a:t>
            </a:r>
            <a:r>
              <a:rPr lang="en-ID" dirty="0" err="1"/>
              <a:t>diakui</a:t>
            </a:r>
            <a:r>
              <a:rPr lang="en-ID" dirty="0"/>
              <a:t> oleh BNSP</a:t>
            </a:r>
          </a:p>
          <a:p>
            <a:r>
              <a:rPr lang="en-ID" dirty="0" err="1"/>
              <a:t>Sehingga</a:t>
            </a:r>
            <a:r>
              <a:rPr lang="en-ID" dirty="0"/>
              <a:t> </a:t>
            </a:r>
            <a:r>
              <a:rPr lang="en-ID" dirty="0" err="1"/>
              <a:t>lulusanya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memilih</a:t>
            </a:r>
            <a:r>
              <a:rPr lang="en-ID" dirty="0"/>
              <a:t> </a:t>
            </a:r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keinginannya</a:t>
            </a:r>
            <a:r>
              <a:rPr lang="en-ID" dirty="0"/>
              <a:t> </a:t>
            </a:r>
            <a:r>
              <a:rPr lang="en-ID" dirty="0" err="1"/>
              <a:t>yaitu</a:t>
            </a:r>
            <a:r>
              <a:rPr lang="en-ID" dirty="0"/>
              <a:t> </a:t>
            </a:r>
            <a:r>
              <a:rPr lang="en-ID" dirty="0" err="1"/>
              <a:t>Bekerja</a:t>
            </a:r>
            <a:r>
              <a:rPr lang="en-ID" dirty="0"/>
              <a:t>, </a:t>
            </a:r>
            <a:r>
              <a:rPr lang="en-ID" dirty="0" err="1"/>
              <a:t>Melanjutkan</a:t>
            </a:r>
            <a:r>
              <a:rPr lang="en-ID" dirty="0"/>
              <a:t> dan </a:t>
            </a:r>
            <a:r>
              <a:rPr lang="en-ID" dirty="0" err="1"/>
              <a:t>Wisausaha</a:t>
            </a:r>
            <a:r>
              <a:rPr lang="en-ID" dirty="0"/>
              <a:t>.</a:t>
            </a:r>
          </a:p>
          <a:p>
            <a:r>
              <a:rPr lang="en-ID" dirty="0"/>
              <a:t>Dan </a:t>
            </a:r>
            <a:r>
              <a:rPr lang="en-ID" dirty="0" err="1"/>
              <a:t>keterserapan</a:t>
            </a:r>
            <a:r>
              <a:rPr lang="en-ID" dirty="0"/>
              <a:t> di </a:t>
            </a:r>
            <a:r>
              <a:rPr lang="en-ID" dirty="0" err="1"/>
              <a:t>Industri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banyak</a:t>
            </a:r>
            <a:r>
              <a:rPr lang="en-ID" dirty="0"/>
              <a:t>, </a:t>
            </a:r>
            <a:r>
              <a:rPr lang="en-ID" dirty="0" err="1"/>
              <a:t>sehingga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membuktikan</a:t>
            </a:r>
            <a:r>
              <a:rPr lang="en-ID" dirty="0"/>
              <a:t> </a:t>
            </a:r>
            <a:r>
              <a:rPr lang="en-ID" dirty="0" err="1"/>
              <a:t>lulusannya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menjadikan</a:t>
            </a:r>
            <a:r>
              <a:rPr lang="en-ID" dirty="0"/>
              <a:t> </a:t>
            </a:r>
            <a:r>
              <a:rPr lang="en-ID" dirty="0" err="1"/>
              <a:t>penganngguran</a:t>
            </a:r>
            <a:r>
              <a:rPr lang="en-ID" dirty="0"/>
              <a:t>.</a:t>
            </a:r>
          </a:p>
          <a:p>
            <a:r>
              <a:rPr lang="en-ID" dirty="0" err="1"/>
              <a:t>Prosentasi</a:t>
            </a:r>
            <a:r>
              <a:rPr lang="en-ID" dirty="0"/>
              <a:t>  </a:t>
            </a:r>
            <a:r>
              <a:rPr lang="en-ID" dirty="0" err="1"/>
              <a:t>Bekerja</a:t>
            </a:r>
            <a:r>
              <a:rPr lang="en-ID" dirty="0"/>
              <a:t> = 55%	</a:t>
            </a:r>
            <a:r>
              <a:rPr lang="en-ID" dirty="0" err="1"/>
              <a:t>Melanjutkan</a:t>
            </a:r>
            <a:r>
              <a:rPr lang="en-ID" dirty="0"/>
              <a:t>	=30%		</a:t>
            </a:r>
            <a:r>
              <a:rPr lang="en-ID" dirty="0" err="1"/>
              <a:t>Wirausaha</a:t>
            </a:r>
            <a:r>
              <a:rPr lang="en-ID" dirty="0"/>
              <a:t>	= 10%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B783D8-78F8-420B-8E3C-DB71A9BA68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9794" y="5625547"/>
            <a:ext cx="1272206" cy="1212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2211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CB6A53-DD2C-40EE-9A1E-28EC37232A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627" y="1949174"/>
            <a:ext cx="5080000" cy="2641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4F9FFA0-6637-4792-96D3-F985CA4C6D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9794" y="5625547"/>
            <a:ext cx="1272206" cy="1212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8816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1009</TotalTime>
  <Words>647</Words>
  <Application>Microsoft Office PowerPoint</Application>
  <PresentationFormat>Widescreen</PresentationFormat>
  <Paragraphs>80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Arial Black</vt:lpstr>
      <vt:lpstr>Corbel</vt:lpstr>
      <vt:lpstr>Montserrat SemiBold</vt:lpstr>
      <vt:lpstr>Tahoma</vt:lpstr>
      <vt:lpstr>Wingdings</vt:lpstr>
      <vt:lpstr>Parallax</vt:lpstr>
      <vt:lpstr>STANDAR KELULUSAN  PADA MASA PANDEMI COVID-19 DI SMK NEGERI 1 CILEUNGSI  TAHUN PELAJARAN 2020/2021</vt:lpstr>
      <vt:lpstr>PowerPoint Presentation</vt:lpstr>
      <vt:lpstr>PROFIL SMKN 1 CILEUNGSI</vt:lpstr>
      <vt:lpstr>LATAR BELAKANG</vt:lpstr>
      <vt:lpstr>STANDAR KOMPETENSI KELULUSAN</vt:lpstr>
      <vt:lpstr>STANDAR KOMPETENSI KELULUSAN</vt:lpstr>
      <vt:lpstr>STANDAR KOMPETENSI KELULUSAN</vt:lpstr>
      <vt:lpstr>STANDAR KOMPETENSI KELULUSAN</vt:lpstr>
      <vt:lpstr>STANDAR KOMPETENSI KELULUSAN</vt:lpstr>
      <vt:lpstr>STANDAR KOMPETENSI KELULUSAN</vt:lpstr>
      <vt:lpstr>KESIMPULAN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RAPAT EVALUASI  PROGRAM KERJA SMK NEGERI 1 CILEUNGSI  TAHUN PELAJARAN 2020/2021</dc:title>
  <dc:creator>Nur Najmi Nuha  Chamsyah Sutandi</dc:creator>
  <cp:lastModifiedBy>Meisye  Yeti</cp:lastModifiedBy>
  <cp:revision>48</cp:revision>
  <dcterms:created xsi:type="dcterms:W3CDTF">2021-05-14T06:05:40Z</dcterms:created>
  <dcterms:modified xsi:type="dcterms:W3CDTF">2021-06-29T14:53:00Z</dcterms:modified>
</cp:coreProperties>
</file>